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24"/>
  </p:notesMasterIdLst>
  <p:handoutMasterIdLst>
    <p:handoutMasterId r:id="rId25"/>
  </p:handoutMasterIdLst>
  <p:sldIdLst>
    <p:sldId id="256" r:id="rId2"/>
    <p:sldId id="375" r:id="rId3"/>
    <p:sldId id="324" r:id="rId4"/>
    <p:sldId id="291" r:id="rId5"/>
    <p:sldId id="374" r:id="rId6"/>
    <p:sldId id="389" r:id="rId7"/>
    <p:sldId id="390" r:id="rId8"/>
    <p:sldId id="393" r:id="rId9"/>
    <p:sldId id="387" r:id="rId10"/>
    <p:sldId id="388" r:id="rId11"/>
    <p:sldId id="351" r:id="rId12"/>
    <p:sldId id="354" r:id="rId13"/>
    <p:sldId id="356" r:id="rId14"/>
    <p:sldId id="386" r:id="rId15"/>
    <p:sldId id="381" r:id="rId16"/>
    <p:sldId id="379" r:id="rId17"/>
    <p:sldId id="357" r:id="rId18"/>
    <p:sldId id="392" r:id="rId19"/>
    <p:sldId id="359" r:id="rId20"/>
    <p:sldId id="391" r:id="rId21"/>
    <p:sldId id="286" r:id="rId22"/>
    <p:sldId id="350" r:id="rId2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sz="8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sz="8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sz="8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sz="8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FFFFCC"/>
    <a:srgbClr val="CCECFF"/>
    <a:srgbClr val="008000"/>
    <a:srgbClr val="99CCFF"/>
    <a:srgbClr val="CCCCFF"/>
    <a:srgbClr val="9933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595" autoAdjust="0"/>
  </p:normalViewPr>
  <p:slideViewPr>
    <p:cSldViewPr snapToGrid="0">
      <p:cViewPr varScale="1">
        <p:scale>
          <a:sx n="92" d="100"/>
          <a:sy n="92" d="100"/>
        </p:scale>
        <p:origin x="1560" y="4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7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0D259A1-250F-4C90-9034-F248318590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04934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050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152579" name="Rectangle 2051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152580" name="Rectangle 205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2581" name="Rectangle 205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52582" name="Rectangle 2054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152583" name="Rectangle 2055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4D4CB0C-83FE-460C-A00A-1D1AD6C0EB9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28332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741854-C7A8-4232-866D-495EE62365EB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Vibration causes cyclical vibrations of the molecules in the medium.</a:t>
            </a:r>
          </a:p>
          <a:p>
            <a:r>
              <a:rPr lang="en-US" altLang="en-US"/>
              <a:t>Demo – Bell Jar</a:t>
            </a:r>
          </a:p>
        </p:txBody>
      </p:sp>
    </p:spTree>
    <p:extLst>
      <p:ext uri="{BB962C8B-B14F-4D97-AF65-F5344CB8AC3E}">
        <p14:creationId xmlns:p14="http://schemas.microsoft.com/office/powerpoint/2010/main" val="4736330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1DB843-2573-4135-99AE-6B8BD20131F3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16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Sound Boxes.</a:t>
            </a:r>
          </a:p>
        </p:txBody>
      </p:sp>
    </p:spTree>
    <p:extLst>
      <p:ext uri="{BB962C8B-B14F-4D97-AF65-F5344CB8AC3E}">
        <p14:creationId xmlns:p14="http://schemas.microsoft.com/office/powerpoint/2010/main" val="35230258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7B0C66-D387-404A-A56C-B5B8B3515F38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16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This and the following slides are tools  from the Doppler Effect tutorial. </a:t>
            </a:r>
          </a:p>
        </p:txBody>
      </p:sp>
    </p:spTree>
    <p:extLst>
      <p:ext uri="{BB962C8B-B14F-4D97-AF65-F5344CB8AC3E}">
        <p14:creationId xmlns:p14="http://schemas.microsoft.com/office/powerpoint/2010/main" val="21764586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7B0C66-D387-404A-A56C-B5B8B3515F38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16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This and the following slides are tools  from the Doppler Effect tutorial. </a:t>
            </a:r>
          </a:p>
        </p:txBody>
      </p:sp>
    </p:spTree>
    <p:extLst>
      <p:ext uri="{BB962C8B-B14F-4D97-AF65-F5344CB8AC3E}">
        <p14:creationId xmlns:p14="http://schemas.microsoft.com/office/powerpoint/2010/main" val="3216639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Singing rods with rosin.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D4CB0C-83FE-460C-A00A-1D1AD6C0EB9C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2050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/>
          <p:cNvGrpSpPr>
            <a:grpSpLocks/>
          </p:cNvGrpSpPr>
          <p:nvPr/>
        </p:nvGrpSpPr>
        <p:grpSpPr bwMode="auto">
          <a:xfrm>
            <a:off x="-3175" y="0"/>
            <a:ext cx="9147175" cy="6867525"/>
            <a:chOff x="-2" y="0"/>
            <a:chExt cx="5762" cy="4326"/>
          </a:xfrm>
        </p:grpSpPr>
        <p:grpSp>
          <p:nvGrpSpPr>
            <p:cNvPr id="5123" name="Group 3"/>
            <p:cNvGrpSpPr>
              <a:grpSpLocks/>
            </p:cNvGrpSpPr>
            <p:nvPr userDrawn="1"/>
          </p:nvGrpSpPr>
          <p:grpSpPr bwMode="auto">
            <a:xfrm>
              <a:off x="-2" y="0"/>
              <a:ext cx="5712" cy="4326"/>
              <a:chOff x="-2" y="0"/>
              <a:chExt cx="5712" cy="4326"/>
            </a:xfrm>
          </p:grpSpPr>
          <p:sp>
            <p:nvSpPr>
              <p:cNvPr id="5124" name="Rectangle 4"/>
              <p:cNvSpPr>
                <a:spLocks noChangeArrowheads="1"/>
              </p:cNvSpPr>
              <p:nvPr/>
            </p:nvSpPr>
            <p:spPr bwMode="auto">
              <a:xfrm>
                <a:off x="-2" y="0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25" name="Rectangle 5"/>
              <p:cNvSpPr>
                <a:spLocks noChangeArrowheads="1"/>
              </p:cNvSpPr>
              <p:nvPr/>
            </p:nvSpPr>
            <p:spPr bwMode="auto">
              <a:xfrm>
                <a:off x="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26" name="Rectangle 6"/>
              <p:cNvSpPr>
                <a:spLocks noChangeArrowheads="1"/>
              </p:cNvSpPr>
              <p:nvPr/>
            </p:nvSpPr>
            <p:spPr bwMode="auto">
              <a:xfrm>
                <a:off x="1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27" name="Rectangle 7"/>
              <p:cNvSpPr>
                <a:spLocks noChangeArrowheads="1"/>
              </p:cNvSpPr>
              <p:nvPr/>
            </p:nvSpPr>
            <p:spPr bwMode="auto">
              <a:xfrm>
                <a:off x="2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28" name="Rectangle 8"/>
              <p:cNvSpPr>
                <a:spLocks noChangeArrowheads="1"/>
              </p:cNvSpPr>
              <p:nvPr/>
            </p:nvSpPr>
            <p:spPr bwMode="auto">
              <a:xfrm>
                <a:off x="3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29" name="Rectangle 9"/>
              <p:cNvSpPr>
                <a:spLocks noChangeArrowheads="1"/>
              </p:cNvSpPr>
              <p:nvPr/>
            </p:nvSpPr>
            <p:spPr bwMode="auto">
              <a:xfrm>
                <a:off x="4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30" name="Rectangle 10"/>
              <p:cNvSpPr>
                <a:spLocks noChangeArrowheads="1"/>
              </p:cNvSpPr>
              <p:nvPr/>
            </p:nvSpPr>
            <p:spPr bwMode="auto">
              <a:xfrm>
                <a:off x="5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31" name="Rectangle 11"/>
              <p:cNvSpPr>
                <a:spLocks noChangeArrowheads="1"/>
              </p:cNvSpPr>
              <p:nvPr/>
            </p:nvSpPr>
            <p:spPr bwMode="auto">
              <a:xfrm>
                <a:off x="6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32" name="Rectangle 12"/>
              <p:cNvSpPr>
                <a:spLocks noChangeArrowheads="1"/>
              </p:cNvSpPr>
              <p:nvPr/>
            </p:nvSpPr>
            <p:spPr bwMode="auto">
              <a:xfrm>
                <a:off x="7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33" name="Rectangle 13"/>
              <p:cNvSpPr>
                <a:spLocks noChangeArrowheads="1"/>
              </p:cNvSpPr>
              <p:nvPr/>
            </p:nvSpPr>
            <p:spPr bwMode="auto">
              <a:xfrm>
                <a:off x="8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34" name="Rectangle 14"/>
              <p:cNvSpPr>
                <a:spLocks noChangeArrowheads="1"/>
              </p:cNvSpPr>
              <p:nvPr/>
            </p:nvSpPr>
            <p:spPr bwMode="auto">
              <a:xfrm>
                <a:off x="95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35" name="Rectangle 15"/>
              <p:cNvSpPr>
                <a:spLocks noChangeArrowheads="1"/>
              </p:cNvSpPr>
              <p:nvPr/>
            </p:nvSpPr>
            <p:spPr bwMode="auto">
              <a:xfrm>
                <a:off x="105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36" name="Rectangle 16"/>
              <p:cNvSpPr>
                <a:spLocks noChangeArrowheads="1"/>
              </p:cNvSpPr>
              <p:nvPr/>
            </p:nvSpPr>
            <p:spPr bwMode="auto">
              <a:xfrm>
                <a:off x="115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37" name="Rectangle 17"/>
              <p:cNvSpPr>
                <a:spLocks noChangeArrowheads="1"/>
              </p:cNvSpPr>
              <p:nvPr/>
            </p:nvSpPr>
            <p:spPr bwMode="auto">
              <a:xfrm>
                <a:off x="124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38" name="Rectangle 18"/>
              <p:cNvSpPr>
                <a:spLocks noChangeArrowheads="1"/>
              </p:cNvSpPr>
              <p:nvPr/>
            </p:nvSpPr>
            <p:spPr bwMode="auto">
              <a:xfrm>
                <a:off x="134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39" name="Rectangle 19"/>
              <p:cNvSpPr>
                <a:spLocks noChangeArrowheads="1"/>
              </p:cNvSpPr>
              <p:nvPr/>
            </p:nvSpPr>
            <p:spPr bwMode="auto">
              <a:xfrm>
                <a:off x="143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40" name="Rectangle 20"/>
              <p:cNvSpPr>
                <a:spLocks noChangeArrowheads="1"/>
              </p:cNvSpPr>
              <p:nvPr/>
            </p:nvSpPr>
            <p:spPr bwMode="auto">
              <a:xfrm>
                <a:off x="153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41" name="Rectangle 21"/>
              <p:cNvSpPr>
                <a:spLocks noChangeArrowheads="1"/>
              </p:cNvSpPr>
              <p:nvPr/>
            </p:nvSpPr>
            <p:spPr bwMode="auto">
              <a:xfrm>
                <a:off x="163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42" name="Rectangle 22"/>
              <p:cNvSpPr>
                <a:spLocks noChangeArrowheads="1"/>
              </p:cNvSpPr>
              <p:nvPr/>
            </p:nvSpPr>
            <p:spPr bwMode="auto">
              <a:xfrm>
                <a:off x="172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43" name="Rectangle 23"/>
              <p:cNvSpPr>
                <a:spLocks noChangeArrowheads="1"/>
              </p:cNvSpPr>
              <p:nvPr/>
            </p:nvSpPr>
            <p:spPr bwMode="auto">
              <a:xfrm>
                <a:off x="182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44" name="Rectangle 24"/>
              <p:cNvSpPr>
                <a:spLocks noChangeArrowheads="1"/>
              </p:cNvSpPr>
              <p:nvPr/>
            </p:nvSpPr>
            <p:spPr bwMode="auto">
              <a:xfrm>
                <a:off x="191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45" name="Rectangle 25"/>
              <p:cNvSpPr>
                <a:spLocks noChangeArrowheads="1"/>
              </p:cNvSpPr>
              <p:nvPr/>
            </p:nvSpPr>
            <p:spPr bwMode="auto">
              <a:xfrm>
                <a:off x="201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46" name="Rectangle 26"/>
              <p:cNvSpPr>
                <a:spLocks noChangeArrowheads="1"/>
              </p:cNvSpPr>
              <p:nvPr/>
            </p:nvSpPr>
            <p:spPr bwMode="auto">
              <a:xfrm>
                <a:off x="211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47" name="Rectangle 27"/>
              <p:cNvSpPr>
                <a:spLocks noChangeArrowheads="1"/>
              </p:cNvSpPr>
              <p:nvPr/>
            </p:nvSpPr>
            <p:spPr bwMode="auto">
              <a:xfrm>
                <a:off x="220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48" name="Rectangle 28"/>
              <p:cNvSpPr>
                <a:spLocks noChangeArrowheads="1"/>
              </p:cNvSpPr>
              <p:nvPr/>
            </p:nvSpPr>
            <p:spPr bwMode="auto">
              <a:xfrm>
                <a:off x="230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49" name="Rectangle 29"/>
              <p:cNvSpPr>
                <a:spLocks noChangeArrowheads="1"/>
              </p:cNvSpPr>
              <p:nvPr/>
            </p:nvSpPr>
            <p:spPr bwMode="auto">
              <a:xfrm>
                <a:off x="239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50" name="Rectangle 30"/>
              <p:cNvSpPr>
                <a:spLocks noChangeArrowheads="1"/>
              </p:cNvSpPr>
              <p:nvPr/>
            </p:nvSpPr>
            <p:spPr bwMode="auto">
              <a:xfrm>
                <a:off x="24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51" name="Rectangle 31"/>
              <p:cNvSpPr>
                <a:spLocks noChangeArrowheads="1"/>
              </p:cNvSpPr>
              <p:nvPr/>
            </p:nvSpPr>
            <p:spPr bwMode="auto">
              <a:xfrm>
                <a:off x="25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52" name="Rectangle 32"/>
              <p:cNvSpPr>
                <a:spLocks noChangeArrowheads="1"/>
              </p:cNvSpPr>
              <p:nvPr/>
            </p:nvSpPr>
            <p:spPr bwMode="auto">
              <a:xfrm>
                <a:off x="26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53" name="Rectangle 33"/>
              <p:cNvSpPr>
                <a:spLocks noChangeArrowheads="1"/>
              </p:cNvSpPr>
              <p:nvPr/>
            </p:nvSpPr>
            <p:spPr bwMode="auto">
              <a:xfrm>
                <a:off x="27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54" name="Rectangle 34"/>
              <p:cNvSpPr>
                <a:spLocks noChangeArrowheads="1"/>
              </p:cNvSpPr>
              <p:nvPr/>
            </p:nvSpPr>
            <p:spPr bwMode="auto">
              <a:xfrm>
                <a:off x="28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55" name="Rectangle 35"/>
              <p:cNvSpPr>
                <a:spLocks noChangeArrowheads="1"/>
              </p:cNvSpPr>
              <p:nvPr/>
            </p:nvSpPr>
            <p:spPr bwMode="auto">
              <a:xfrm>
                <a:off x="29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56" name="Rectangle 36"/>
              <p:cNvSpPr>
                <a:spLocks noChangeArrowheads="1"/>
              </p:cNvSpPr>
              <p:nvPr/>
            </p:nvSpPr>
            <p:spPr bwMode="auto">
              <a:xfrm>
                <a:off x="30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57" name="Rectangle 37"/>
              <p:cNvSpPr>
                <a:spLocks noChangeArrowheads="1"/>
              </p:cNvSpPr>
              <p:nvPr/>
            </p:nvSpPr>
            <p:spPr bwMode="auto">
              <a:xfrm>
                <a:off x="31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58" name="Rectangle 38"/>
              <p:cNvSpPr>
                <a:spLocks noChangeArrowheads="1"/>
              </p:cNvSpPr>
              <p:nvPr/>
            </p:nvSpPr>
            <p:spPr bwMode="auto">
              <a:xfrm>
                <a:off x="32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59" name="Rectangle 39"/>
              <p:cNvSpPr>
                <a:spLocks noChangeArrowheads="1"/>
              </p:cNvSpPr>
              <p:nvPr/>
            </p:nvSpPr>
            <p:spPr bwMode="auto">
              <a:xfrm>
                <a:off x="335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60" name="Rectangle 40"/>
              <p:cNvSpPr>
                <a:spLocks noChangeArrowheads="1"/>
              </p:cNvSpPr>
              <p:nvPr/>
            </p:nvSpPr>
            <p:spPr bwMode="auto">
              <a:xfrm>
                <a:off x="345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61" name="Rectangle 41"/>
              <p:cNvSpPr>
                <a:spLocks noChangeArrowheads="1"/>
              </p:cNvSpPr>
              <p:nvPr/>
            </p:nvSpPr>
            <p:spPr bwMode="auto">
              <a:xfrm>
                <a:off x="355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62" name="Rectangle 42"/>
              <p:cNvSpPr>
                <a:spLocks noChangeArrowheads="1"/>
              </p:cNvSpPr>
              <p:nvPr/>
            </p:nvSpPr>
            <p:spPr bwMode="auto">
              <a:xfrm>
                <a:off x="364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63" name="Rectangle 43"/>
              <p:cNvSpPr>
                <a:spLocks noChangeArrowheads="1"/>
              </p:cNvSpPr>
              <p:nvPr/>
            </p:nvSpPr>
            <p:spPr bwMode="auto">
              <a:xfrm>
                <a:off x="374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64" name="Rectangle 44"/>
              <p:cNvSpPr>
                <a:spLocks noChangeArrowheads="1"/>
              </p:cNvSpPr>
              <p:nvPr/>
            </p:nvSpPr>
            <p:spPr bwMode="auto">
              <a:xfrm>
                <a:off x="383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65" name="Rectangle 45"/>
              <p:cNvSpPr>
                <a:spLocks noChangeArrowheads="1"/>
              </p:cNvSpPr>
              <p:nvPr/>
            </p:nvSpPr>
            <p:spPr bwMode="auto">
              <a:xfrm>
                <a:off x="393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66" name="Rectangle 46"/>
              <p:cNvSpPr>
                <a:spLocks noChangeArrowheads="1"/>
              </p:cNvSpPr>
              <p:nvPr/>
            </p:nvSpPr>
            <p:spPr bwMode="auto">
              <a:xfrm>
                <a:off x="403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67" name="Rectangle 47"/>
              <p:cNvSpPr>
                <a:spLocks noChangeArrowheads="1"/>
              </p:cNvSpPr>
              <p:nvPr/>
            </p:nvSpPr>
            <p:spPr bwMode="auto">
              <a:xfrm>
                <a:off x="412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68" name="Rectangle 48"/>
              <p:cNvSpPr>
                <a:spLocks noChangeArrowheads="1"/>
              </p:cNvSpPr>
              <p:nvPr/>
            </p:nvSpPr>
            <p:spPr bwMode="auto">
              <a:xfrm>
                <a:off x="422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69" name="Rectangle 49"/>
              <p:cNvSpPr>
                <a:spLocks noChangeArrowheads="1"/>
              </p:cNvSpPr>
              <p:nvPr/>
            </p:nvSpPr>
            <p:spPr bwMode="auto">
              <a:xfrm>
                <a:off x="431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70" name="Rectangle 50"/>
              <p:cNvSpPr>
                <a:spLocks noChangeArrowheads="1"/>
              </p:cNvSpPr>
              <p:nvPr/>
            </p:nvSpPr>
            <p:spPr bwMode="auto">
              <a:xfrm>
                <a:off x="441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71" name="Rectangle 51"/>
              <p:cNvSpPr>
                <a:spLocks noChangeArrowheads="1"/>
              </p:cNvSpPr>
              <p:nvPr/>
            </p:nvSpPr>
            <p:spPr bwMode="auto">
              <a:xfrm>
                <a:off x="451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72" name="Rectangle 52"/>
              <p:cNvSpPr>
                <a:spLocks noChangeArrowheads="1"/>
              </p:cNvSpPr>
              <p:nvPr/>
            </p:nvSpPr>
            <p:spPr bwMode="auto">
              <a:xfrm>
                <a:off x="460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73" name="Rectangle 53"/>
              <p:cNvSpPr>
                <a:spLocks noChangeArrowheads="1"/>
              </p:cNvSpPr>
              <p:nvPr/>
            </p:nvSpPr>
            <p:spPr bwMode="auto">
              <a:xfrm>
                <a:off x="470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74" name="Rectangle 54"/>
              <p:cNvSpPr>
                <a:spLocks noChangeArrowheads="1"/>
              </p:cNvSpPr>
              <p:nvPr/>
            </p:nvSpPr>
            <p:spPr bwMode="auto">
              <a:xfrm>
                <a:off x="479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75" name="Rectangle 55"/>
              <p:cNvSpPr>
                <a:spLocks noChangeArrowheads="1"/>
              </p:cNvSpPr>
              <p:nvPr/>
            </p:nvSpPr>
            <p:spPr bwMode="auto">
              <a:xfrm>
                <a:off x="48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76" name="Rectangle 56"/>
              <p:cNvSpPr>
                <a:spLocks noChangeArrowheads="1"/>
              </p:cNvSpPr>
              <p:nvPr/>
            </p:nvSpPr>
            <p:spPr bwMode="auto">
              <a:xfrm>
                <a:off x="49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77" name="Rectangle 57"/>
              <p:cNvSpPr>
                <a:spLocks noChangeArrowheads="1"/>
              </p:cNvSpPr>
              <p:nvPr/>
            </p:nvSpPr>
            <p:spPr bwMode="auto">
              <a:xfrm>
                <a:off x="50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78" name="Rectangle 58"/>
              <p:cNvSpPr>
                <a:spLocks noChangeArrowheads="1"/>
              </p:cNvSpPr>
              <p:nvPr/>
            </p:nvSpPr>
            <p:spPr bwMode="auto">
              <a:xfrm>
                <a:off x="51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79" name="Rectangle 59"/>
              <p:cNvSpPr>
                <a:spLocks noChangeArrowheads="1"/>
              </p:cNvSpPr>
              <p:nvPr/>
            </p:nvSpPr>
            <p:spPr bwMode="auto">
              <a:xfrm>
                <a:off x="52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80" name="Rectangle 60"/>
              <p:cNvSpPr>
                <a:spLocks noChangeArrowheads="1"/>
              </p:cNvSpPr>
              <p:nvPr/>
            </p:nvSpPr>
            <p:spPr bwMode="auto">
              <a:xfrm>
                <a:off x="53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81" name="Rectangle 61"/>
              <p:cNvSpPr>
                <a:spLocks noChangeArrowheads="1"/>
              </p:cNvSpPr>
              <p:nvPr/>
            </p:nvSpPr>
            <p:spPr bwMode="auto">
              <a:xfrm>
                <a:off x="54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82" name="Rectangle 62"/>
              <p:cNvSpPr>
                <a:spLocks noChangeArrowheads="1"/>
              </p:cNvSpPr>
              <p:nvPr/>
            </p:nvSpPr>
            <p:spPr bwMode="auto">
              <a:xfrm>
                <a:off x="55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83" name="Rectangle 63"/>
              <p:cNvSpPr>
                <a:spLocks noChangeArrowheads="1"/>
              </p:cNvSpPr>
              <p:nvPr/>
            </p:nvSpPr>
            <p:spPr bwMode="auto">
              <a:xfrm>
                <a:off x="56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184" name="Rectangle 64"/>
            <p:cNvSpPr>
              <a:spLocks noChangeArrowheads="1"/>
            </p:cNvSpPr>
            <p:nvPr userDrawn="1"/>
          </p:nvSpPr>
          <p:spPr bwMode="auto">
            <a:xfrm>
              <a:off x="429" y="0"/>
              <a:ext cx="5331" cy="432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85" name="Rectangle 65"/>
            <p:cNvSpPr>
              <a:spLocks noChangeArrowheads="1"/>
            </p:cNvSpPr>
            <p:nvPr userDrawn="1"/>
          </p:nvSpPr>
          <p:spPr bwMode="auto">
            <a:xfrm>
              <a:off x="0" y="0"/>
              <a:ext cx="5760" cy="321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86" name="Rectangle 66"/>
          <p:cNvSpPr>
            <a:spLocks noChangeArrowheads="1"/>
          </p:cNvSpPr>
          <p:nvPr/>
        </p:nvSpPr>
        <p:spPr bwMode="auto">
          <a:xfrm>
            <a:off x="3505200" y="2590800"/>
            <a:ext cx="4892675" cy="76200"/>
          </a:xfrm>
          <a:prstGeom prst="rect">
            <a:avLst/>
          </a:prstGeom>
          <a:solidFill>
            <a:schemeClr val="hlink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en-US" altLang="en-US" sz="2400"/>
          </a:p>
        </p:txBody>
      </p:sp>
      <p:sp>
        <p:nvSpPr>
          <p:cNvPr id="5187" name="Rectangle 67"/>
          <p:cNvSpPr>
            <a:spLocks noGrp="1" noChangeArrowheads="1"/>
          </p:cNvSpPr>
          <p:nvPr>
            <p:ph type="ctrTitle" sz="quarter"/>
          </p:nvPr>
        </p:nvSpPr>
        <p:spPr>
          <a:xfrm>
            <a:off x="779463" y="1096963"/>
            <a:ext cx="7678737" cy="143192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5188" name="Rectangle 6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021138" y="2860675"/>
            <a:ext cx="4437062" cy="3114675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5189" name="Rectangle 69"/>
          <p:cNvSpPr>
            <a:spLocks noGrp="1" noChangeArrowheads="1"/>
          </p:cNvSpPr>
          <p:nvPr>
            <p:ph type="dt" sz="quarter" idx="2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190" name="Rectangle 70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191" name="Rectangle 71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6A81180-77B0-4B7F-A0C0-F317D005E2E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04C8B4-8E8B-4AD6-815E-942966C372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0234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4525" y="192088"/>
            <a:ext cx="2039938" cy="59039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1538" y="192088"/>
            <a:ext cx="5970587" cy="59039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100595-D13F-4B83-B942-DC79B0FDED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08477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1538" y="192088"/>
            <a:ext cx="8162925" cy="14319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2813" y="1905000"/>
            <a:ext cx="3978275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3488" y="1905000"/>
            <a:ext cx="3979862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52525" y="62865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90925" y="62865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9925" y="62865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D98B778-5B27-4177-B435-96E1E06371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61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8B075E-290F-4721-95E9-E9EC0F414C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0385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380A92-3BCC-4665-BD46-C0DE2D184B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5445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813" y="1905000"/>
            <a:ext cx="3978275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3488" y="1905000"/>
            <a:ext cx="3979862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D5E3DB-BC3C-4D1B-BE93-2085D85D69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3857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F54B4E-86F9-4F66-A465-CCA9956A49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1785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D604DF-AFCE-429F-B344-0EC1A43A92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2540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12EF47-6173-4E19-B01B-1224B6A276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7347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2F6EEF-8D87-46A1-841D-FABB527A79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9191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6341AE-1B89-43DA-B13C-3888668725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0694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0" y="0"/>
            <a:ext cx="9147175" cy="6867525"/>
            <a:chOff x="0" y="0"/>
            <a:chExt cx="5762" cy="4326"/>
          </a:xfrm>
        </p:grpSpPr>
        <p:sp>
          <p:nvSpPr>
            <p:cNvPr id="4099" name="Rectangle 3"/>
            <p:cNvSpPr>
              <a:spLocks noChangeArrowheads="1"/>
            </p:cNvSpPr>
            <p:nvPr userDrawn="1"/>
          </p:nvSpPr>
          <p:spPr bwMode="hidden">
            <a:xfrm>
              <a:off x="0" y="0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0" name="Rectangle 4"/>
            <p:cNvSpPr>
              <a:spLocks noChangeArrowheads="1"/>
            </p:cNvSpPr>
            <p:nvPr userDrawn="1"/>
          </p:nvSpPr>
          <p:spPr bwMode="hidden">
            <a:xfrm>
              <a:off x="9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1" name="Rectangle 5"/>
            <p:cNvSpPr>
              <a:spLocks noChangeArrowheads="1"/>
            </p:cNvSpPr>
            <p:nvPr userDrawn="1"/>
          </p:nvSpPr>
          <p:spPr bwMode="hidden">
            <a:xfrm>
              <a:off x="19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2" name="Rectangle 6"/>
            <p:cNvSpPr>
              <a:spLocks noChangeArrowheads="1"/>
            </p:cNvSpPr>
            <p:nvPr userDrawn="1"/>
          </p:nvSpPr>
          <p:spPr bwMode="hidden">
            <a:xfrm>
              <a:off x="28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3" name="Rectangle 7"/>
            <p:cNvSpPr>
              <a:spLocks noChangeArrowheads="1"/>
            </p:cNvSpPr>
            <p:nvPr userDrawn="1"/>
          </p:nvSpPr>
          <p:spPr bwMode="hidden">
            <a:xfrm>
              <a:off x="38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4" name="Rectangle 8"/>
            <p:cNvSpPr>
              <a:spLocks noChangeArrowheads="1"/>
            </p:cNvSpPr>
            <p:nvPr userDrawn="1"/>
          </p:nvSpPr>
          <p:spPr bwMode="hidden">
            <a:xfrm>
              <a:off x="48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5" name="Rectangle 9"/>
            <p:cNvSpPr>
              <a:spLocks noChangeArrowheads="1"/>
            </p:cNvSpPr>
            <p:nvPr userDrawn="1"/>
          </p:nvSpPr>
          <p:spPr bwMode="hidden">
            <a:xfrm>
              <a:off x="57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6" name="Rectangle 10"/>
            <p:cNvSpPr>
              <a:spLocks noChangeArrowheads="1"/>
            </p:cNvSpPr>
            <p:nvPr userDrawn="1"/>
          </p:nvSpPr>
          <p:spPr bwMode="hidden">
            <a:xfrm>
              <a:off x="67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7" name="Rectangle 11"/>
            <p:cNvSpPr>
              <a:spLocks noChangeArrowheads="1"/>
            </p:cNvSpPr>
            <p:nvPr userDrawn="1"/>
          </p:nvSpPr>
          <p:spPr bwMode="hidden">
            <a:xfrm>
              <a:off x="76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8" name="Rectangle 12"/>
            <p:cNvSpPr>
              <a:spLocks noChangeArrowheads="1"/>
            </p:cNvSpPr>
            <p:nvPr userDrawn="1"/>
          </p:nvSpPr>
          <p:spPr bwMode="hidden">
            <a:xfrm>
              <a:off x="86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9" name="Rectangle 13"/>
            <p:cNvSpPr>
              <a:spLocks noChangeArrowheads="1"/>
            </p:cNvSpPr>
            <p:nvPr userDrawn="1"/>
          </p:nvSpPr>
          <p:spPr bwMode="hidden">
            <a:xfrm>
              <a:off x="96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0" name="Rectangle 14"/>
            <p:cNvSpPr>
              <a:spLocks noChangeArrowheads="1"/>
            </p:cNvSpPr>
            <p:nvPr userDrawn="1"/>
          </p:nvSpPr>
          <p:spPr bwMode="hidden">
            <a:xfrm>
              <a:off x="105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1" name="Rectangle 15"/>
            <p:cNvSpPr>
              <a:spLocks noChangeArrowheads="1"/>
            </p:cNvSpPr>
            <p:nvPr userDrawn="1"/>
          </p:nvSpPr>
          <p:spPr bwMode="hidden">
            <a:xfrm>
              <a:off x="115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2" name="Rectangle 16"/>
            <p:cNvSpPr>
              <a:spLocks noChangeArrowheads="1"/>
            </p:cNvSpPr>
            <p:nvPr userDrawn="1"/>
          </p:nvSpPr>
          <p:spPr bwMode="hidden">
            <a:xfrm>
              <a:off x="124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3" name="Rectangle 17"/>
            <p:cNvSpPr>
              <a:spLocks noChangeArrowheads="1"/>
            </p:cNvSpPr>
            <p:nvPr userDrawn="1"/>
          </p:nvSpPr>
          <p:spPr bwMode="hidden">
            <a:xfrm>
              <a:off x="134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4" name="Rectangle 18"/>
            <p:cNvSpPr>
              <a:spLocks noChangeArrowheads="1"/>
            </p:cNvSpPr>
            <p:nvPr userDrawn="1"/>
          </p:nvSpPr>
          <p:spPr bwMode="hidden">
            <a:xfrm>
              <a:off x="144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5" name="Rectangle 19"/>
            <p:cNvSpPr>
              <a:spLocks noChangeArrowheads="1"/>
            </p:cNvSpPr>
            <p:nvPr userDrawn="1"/>
          </p:nvSpPr>
          <p:spPr bwMode="hidden">
            <a:xfrm>
              <a:off x="153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6" name="Rectangle 20"/>
            <p:cNvSpPr>
              <a:spLocks noChangeArrowheads="1"/>
            </p:cNvSpPr>
            <p:nvPr userDrawn="1"/>
          </p:nvSpPr>
          <p:spPr bwMode="hidden">
            <a:xfrm>
              <a:off x="163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7" name="Rectangle 21"/>
            <p:cNvSpPr>
              <a:spLocks noChangeArrowheads="1"/>
            </p:cNvSpPr>
            <p:nvPr userDrawn="1"/>
          </p:nvSpPr>
          <p:spPr bwMode="hidden">
            <a:xfrm>
              <a:off x="172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8" name="Rectangle 22"/>
            <p:cNvSpPr>
              <a:spLocks noChangeArrowheads="1"/>
            </p:cNvSpPr>
            <p:nvPr userDrawn="1"/>
          </p:nvSpPr>
          <p:spPr bwMode="hidden">
            <a:xfrm>
              <a:off x="182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9" name="Rectangle 23"/>
            <p:cNvSpPr>
              <a:spLocks noChangeArrowheads="1"/>
            </p:cNvSpPr>
            <p:nvPr userDrawn="1"/>
          </p:nvSpPr>
          <p:spPr bwMode="hidden">
            <a:xfrm>
              <a:off x="192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0" name="Rectangle 24"/>
            <p:cNvSpPr>
              <a:spLocks noChangeArrowheads="1"/>
            </p:cNvSpPr>
            <p:nvPr userDrawn="1"/>
          </p:nvSpPr>
          <p:spPr bwMode="hidden">
            <a:xfrm>
              <a:off x="201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1" name="Rectangle 25"/>
            <p:cNvSpPr>
              <a:spLocks noChangeArrowheads="1"/>
            </p:cNvSpPr>
            <p:nvPr userDrawn="1"/>
          </p:nvSpPr>
          <p:spPr bwMode="hidden">
            <a:xfrm>
              <a:off x="211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2" name="Rectangle 26"/>
            <p:cNvSpPr>
              <a:spLocks noChangeArrowheads="1"/>
            </p:cNvSpPr>
            <p:nvPr userDrawn="1"/>
          </p:nvSpPr>
          <p:spPr bwMode="hidden">
            <a:xfrm>
              <a:off x="220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3" name="Rectangle 27"/>
            <p:cNvSpPr>
              <a:spLocks noChangeArrowheads="1"/>
            </p:cNvSpPr>
            <p:nvPr userDrawn="1"/>
          </p:nvSpPr>
          <p:spPr bwMode="hidden">
            <a:xfrm>
              <a:off x="230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4" name="Rectangle 28"/>
            <p:cNvSpPr>
              <a:spLocks noChangeArrowheads="1"/>
            </p:cNvSpPr>
            <p:nvPr userDrawn="1"/>
          </p:nvSpPr>
          <p:spPr bwMode="hidden">
            <a:xfrm>
              <a:off x="240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5" name="Rectangle 29"/>
            <p:cNvSpPr>
              <a:spLocks noChangeArrowheads="1"/>
            </p:cNvSpPr>
            <p:nvPr userDrawn="1"/>
          </p:nvSpPr>
          <p:spPr bwMode="hidden">
            <a:xfrm>
              <a:off x="249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6" name="Rectangle 30"/>
            <p:cNvSpPr>
              <a:spLocks noChangeArrowheads="1"/>
            </p:cNvSpPr>
            <p:nvPr userDrawn="1"/>
          </p:nvSpPr>
          <p:spPr bwMode="hidden">
            <a:xfrm>
              <a:off x="259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7" name="Rectangle 31"/>
            <p:cNvSpPr>
              <a:spLocks noChangeArrowheads="1"/>
            </p:cNvSpPr>
            <p:nvPr userDrawn="1"/>
          </p:nvSpPr>
          <p:spPr bwMode="hidden">
            <a:xfrm>
              <a:off x="268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8" name="Rectangle 32"/>
            <p:cNvSpPr>
              <a:spLocks noChangeArrowheads="1"/>
            </p:cNvSpPr>
            <p:nvPr userDrawn="1"/>
          </p:nvSpPr>
          <p:spPr bwMode="hidden">
            <a:xfrm>
              <a:off x="278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9" name="Rectangle 33"/>
            <p:cNvSpPr>
              <a:spLocks noChangeArrowheads="1"/>
            </p:cNvSpPr>
            <p:nvPr userDrawn="1"/>
          </p:nvSpPr>
          <p:spPr bwMode="hidden">
            <a:xfrm>
              <a:off x="288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0" name="Rectangle 34"/>
            <p:cNvSpPr>
              <a:spLocks noChangeArrowheads="1"/>
            </p:cNvSpPr>
            <p:nvPr userDrawn="1"/>
          </p:nvSpPr>
          <p:spPr bwMode="hidden">
            <a:xfrm>
              <a:off x="297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1" name="Rectangle 35"/>
            <p:cNvSpPr>
              <a:spLocks noChangeArrowheads="1"/>
            </p:cNvSpPr>
            <p:nvPr userDrawn="1"/>
          </p:nvSpPr>
          <p:spPr bwMode="hidden">
            <a:xfrm>
              <a:off x="307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2" name="Rectangle 36"/>
            <p:cNvSpPr>
              <a:spLocks noChangeArrowheads="1"/>
            </p:cNvSpPr>
            <p:nvPr userDrawn="1"/>
          </p:nvSpPr>
          <p:spPr bwMode="hidden">
            <a:xfrm>
              <a:off x="316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3" name="Rectangle 37"/>
            <p:cNvSpPr>
              <a:spLocks noChangeArrowheads="1"/>
            </p:cNvSpPr>
            <p:nvPr userDrawn="1"/>
          </p:nvSpPr>
          <p:spPr bwMode="hidden">
            <a:xfrm>
              <a:off x="326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4" name="Rectangle 38"/>
            <p:cNvSpPr>
              <a:spLocks noChangeArrowheads="1"/>
            </p:cNvSpPr>
            <p:nvPr userDrawn="1"/>
          </p:nvSpPr>
          <p:spPr bwMode="hidden">
            <a:xfrm>
              <a:off x="336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5" name="Rectangle 39"/>
            <p:cNvSpPr>
              <a:spLocks noChangeArrowheads="1"/>
            </p:cNvSpPr>
            <p:nvPr userDrawn="1"/>
          </p:nvSpPr>
          <p:spPr bwMode="hidden">
            <a:xfrm>
              <a:off x="345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6" name="Rectangle 40"/>
            <p:cNvSpPr>
              <a:spLocks noChangeArrowheads="1"/>
            </p:cNvSpPr>
            <p:nvPr userDrawn="1"/>
          </p:nvSpPr>
          <p:spPr bwMode="hidden">
            <a:xfrm>
              <a:off x="355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7" name="Rectangle 41"/>
            <p:cNvSpPr>
              <a:spLocks noChangeArrowheads="1"/>
            </p:cNvSpPr>
            <p:nvPr userDrawn="1"/>
          </p:nvSpPr>
          <p:spPr bwMode="hidden">
            <a:xfrm>
              <a:off x="364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8" name="Rectangle 42"/>
            <p:cNvSpPr>
              <a:spLocks noChangeArrowheads="1"/>
            </p:cNvSpPr>
            <p:nvPr userDrawn="1"/>
          </p:nvSpPr>
          <p:spPr bwMode="hidden">
            <a:xfrm>
              <a:off x="374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9" name="Rectangle 43"/>
            <p:cNvSpPr>
              <a:spLocks noChangeArrowheads="1"/>
            </p:cNvSpPr>
            <p:nvPr userDrawn="1"/>
          </p:nvSpPr>
          <p:spPr bwMode="hidden">
            <a:xfrm>
              <a:off x="384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40" name="Rectangle 44"/>
            <p:cNvSpPr>
              <a:spLocks noChangeArrowheads="1"/>
            </p:cNvSpPr>
            <p:nvPr userDrawn="1"/>
          </p:nvSpPr>
          <p:spPr bwMode="hidden">
            <a:xfrm>
              <a:off x="393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41" name="Rectangle 45"/>
            <p:cNvSpPr>
              <a:spLocks noChangeArrowheads="1"/>
            </p:cNvSpPr>
            <p:nvPr userDrawn="1"/>
          </p:nvSpPr>
          <p:spPr bwMode="hidden">
            <a:xfrm>
              <a:off x="403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42" name="Rectangle 46"/>
            <p:cNvSpPr>
              <a:spLocks noChangeArrowheads="1"/>
            </p:cNvSpPr>
            <p:nvPr userDrawn="1"/>
          </p:nvSpPr>
          <p:spPr bwMode="hidden">
            <a:xfrm>
              <a:off x="412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43" name="Rectangle 47"/>
            <p:cNvSpPr>
              <a:spLocks noChangeArrowheads="1"/>
            </p:cNvSpPr>
            <p:nvPr userDrawn="1"/>
          </p:nvSpPr>
          <p:spPr bwMode="hidden">
            <a:xfrm>
              <a:off x="422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44" name="Rectangle 48"/>
            <p:cNvSpPr>
              <a:spLocks noChangeArrowheads="1"/>
            </p:cNvSpPr>
            <p:nvPr userDrawn="1"/>
          </p:nvSpPr>
          <p:spPr bwMode="hidden">
            <a:xfrm>
              <a:off x="432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45" name="Rectangle 49"/>
            <p:cNvSpPr>
              <a:spLocks noChangeArrowheads="1"/>
            </p:cNvSpPr>
            <p:nvPr userDrawn="1"/>
          </p:nvSpPr>
          <p:spPr bwMode="hidden">
            <a:xfrm>
              <a:off x="441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46" name="Rectangle 50"/>
            <p:cNvSpPr>
              <a:spLocks noChangeArrowheads="1"/>
            </p:cNvSpPr>
            <p:nvPr userDrawn="1"/>
          </p:nvSpPr>
          <p:spPr bwMode="hidden">
            <a:xfrm>
              <a:off x="451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47" name="Rectangle 51"/>
            <p:cNvSpPr>
              <a:spLocks noChangeArrowheads="1"/>
            </p:cNvSpPr>
            <p:nvPr userDrawn="1"/>
          </p:nvSpPr>
          <p:spPr bwMode="hidden">
            <a:xfrm>
              <a:off x="460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48" name="Rectangle 52"/>
            <p:cNvSpPr>
              <a:spLocks noChangeArrowheads="1"/>
            </p:cNvSpPr>
            <p:nvPr userDrawn="1"/>
          </p:nvSpPr>
          <p:spPr bwMode="hidden">
            <a:xfrm>
              <a:off x="470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49" name="Rectangle 53"/>
            <p:cNvSpPr>
              <a:spLocks noChangeArrowheads="1"/>
            </p:cNvSpPr>
            <p:nvPr userDrawn="1"/>
          </p:nvSpPr>
          <p:spPr bwMode="hidden">
            <a:xfrm>
              <a:off x="480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50" name="Rectangle 54"/>
            <p:cNvSpPr>
              <a:spLocks noChangeArrowheads="1"/>
            </p:cNvSpPr>
            <p:nvPr userDrawn="1"/>
          </p:nvSpPr>
          <p:spPr bwMode="hidden">
            <a:xfrm>
              <a:off x="489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51" name="Rectangle 55"/>
            <p:cNvSpPr>
              <a:spLocks noChangeArrowheads="1"/>
            </p:cNvSpPr>
            <p:nvPr userDrawn="1"/>
          </p:nvSpPr>
          <p:spPr bwMode="hidden">
            <a:xfrm>
              <a:off x="499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52" name="Rectangle 56"/>
            <p:cNvSpPr>
              <a:spLocks noChangeArrowheads="1"/>
            </p:cNvSpPr>
            <p:nvPr userDrawn="1"/>
          </p:nvSpPr>
          <p:spPr bwMode="hidden">
            <a:xfrm>
              <a:off x="508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53" name="Rectangle 57"/>
            <p:cNvSpPr>
              <a:spLocks noChangeArrowheads="1"/>
            </p:cNvSpPr>
            <p:nvPr userDrawn="1"/>
          </p:nvSpPr>
          <p:spPr bwMode="hidden">
            <a:xfrm>
              <a:off x="518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54" name="Rectangle 58"/>
            <p:cNvSpPr>
              <a:spLocks noChangeArrowheads="1"/>
            </p:cNvSpPr>
            <p:nvPr userDrawn="1"/>
          </p:nvSpPr>
          <p:spPr bwMode="hidden">
            <a:xfrm>
              <a:off x="528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55" name="Rectangle 59"/>
            <p:cNvSpPr>
              <a:spLocks noChangeArrowheads="1"/>
            </p:cNvSpPr>
            <p:nvPr userDrawn="1"/>
          </p:nvSpPr>
          <p:spPr bwMode="hidden">
            <a:xfrm>
              <a:off x="537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56" name="Rectangle 60"/>
            <p:cNvSpPr>
              <a:spLocks noChangeArrowheads="1"/>
            </p:cNvSpPr>
            <p:nvPr userDrawn="1"/>
          </p:nvSpPr>
          <p:spPr bwMode="hidden">
            <a:xfrm>
              <a:off x="547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57" name="Rectangle 61"/>
            <p:cNvSpPr>
              <a:spLocks noChangeArrowheads="1"/>
            </p:cNvSpPr>
            <p:nvPr userDrawn="1"/>
          </p:nvSpPr>
          <p:spPr bwMode="hidden">
            <a:xfrm>
              <a:off x="556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58" name="Rectangle 62"/>
            <p:cNvSpPr>
              <a:spLocks noChangeArrowheads="1"/>
            </p:cNvSpPr>
            <p:nvPr userDrawn="1"/>
          </p:nvSpPr>
          <p:spPr bwMode="hidden">
            <a:xfrm>
              <a:off x="566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59" name="Rectangle 63"/>
            <p:cNvSpPr>
              <a:spLocks noChangeArrowheads="1"/>
            </p:cNvSpPr>
            <p:nvPr userDrawn="1"/>
          </p:nvSpPr>
          <p:spPr bwMode="hidden">
            <a:xfrm>
              <a:off x="431" y="0"/>
              <a:ext cx="5331" cy="432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60" name="Rectangle 64"/>
            <p:cNvSpPr>
              <a:spLocks noChangeArrowheads="1"/>
            </p:cNvSpPr>
            <p:nvPr userDrawn="1"/>
          </p:nvSpPr>
          <p:spPr bwMode="blackGray">
            <a:xfrm>
              <a:off x="0" y="1081"/>
              <a:ext cx="4378" cy="47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161" name="Rectangle 65"/>
          <p:cNvSpPr>
            <a:spLocks noGrp="1" noChangeArrowheads="1"/>
          </p:cNvSpPr>
          <p:nvPr>
            <p:ph type="title"/>
          </p:nvPr>
        </p:nvSpPr>
        <p:spPr bwMode="auto">
          <a:xfrm>
            <a:off x="871538" y="192088"/>
            <a:ext cx="8162925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162" name="Rectangle 6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1905000"/>
            <a:ext cx="8110537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163" name="Rectangle 6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52525" y="62865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4164" name="Rectangle 6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90925" y="62865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4165" name="Rectangle 6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9925" y="62865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408FF8F-A60C-4176-BC63-6C1F792FAF43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l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anose="020B060403050404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anose="020B060403050404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anose="020B060403050404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anose="020B060403050404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anose="020B060403050404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anose="020B060403050404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anose="020B060403050404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anose="020B060403050404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anose="05000000000000000000" pitchFamily="2" charset="2"/>
        <a:buChar char="n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anose="05000000000000000000" pitchFamily="2" charset="2"/>
        <a:buChar char="n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wmf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alter-fendt.de/html5/phen/standinglongitudinalwaves_en.htm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6.mp4"/><Relationship Id="rId7" Type="http://schemas.openxmlformats.org/officeDocument/2006/relationships/image" Target="../media/image21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6.mp4"/><Relationship Id="rId9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8.mp4"/><Relationship Id="rId7" Type="http://schemas.openxmlformats.org/officeDocument/2006/relationships/image" Target="../media/image26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8.mp4"/><Relationship Id="rId9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academo.org/demos/wave-interference-beat-frequency/" TargetMode="External"/><Relationship Id="rId13" Type="http://schemas.openxmlformats.org/officeDocument/2006/relationships/image" Target="../media/image10.png"/><Relationship Id="rId3" Type="http://schemas.microsoft.com/office/2007/relationships/media" Target="../media/media2.m4a"/><Relationship Id="rId7" Type="http://schemas.openxmlformats.org/officeDocument/2006/relationships/hyperlink" Target="http://www.szynalski.com/tone-generator/" TargetMode="External"/><Relationship Id="rId12" Type="http://schemas.openxmlformats.org/officeDocument/2006/relationships/image" Target="../media/image9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10" Type="http://schemas.openxmlformats.org/officeDocument/2006/relationships/hyperlink" Target="2%20Hz%20Beat%20Frequency%20-%20258-256.m4a" TargetMode="External"/><Relationship Id="rId4" Type="http://schemas.openxmlformats.org/officeDocument/2006/relationships/audio" Target="../media/media2.m4a"/><Relationship Id="rId9" Type="http://schemas.openxmlformats.org/officeDocument/2006/relationships/hyperlink" Target="1%20Hz%20Beat%20Frequency%20-%20257-256.m4a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slide" Target="slide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79463" y="1766888"/>
            <a:ext cx="7678737" cy="762000"/>
          </a:xfrm>
        </p:spPr>
        <p:txBody>
          <a:bodyPr/>
          <a:lstStyle/>
          <a:p>
            <a:r>
              <a:rPr lang="en-US" altLang="en-US"/>
              <a:t>Sound Waves</a:t>
            </a:r>
          </a:p>
        </p:txBody>
      </p:sp>
      <p:pic>
        <p:nvPicPr>
          <p:cNvPr id="2100" name="Picture 52" descr="EN00022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913188"/>
            <a:ext cx="2513013" cy="247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2" name="Picture 54" descr="j02252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0" y="3025775"/>
            <a:ext cx="1924050" cy="344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3" name="Picture 55" descr="j029619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13" y="3903663"/>
            <a:ext cx="3090862" cy="227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4" name="Picture 56" descr="j029004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963" y="2317750"/>
            <a:ext cx="1700212" cy="142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871538" y="862013"/>
            <a:ext cx="8162925" cy="762000"/>
          </a:xfrm>
        </p:spPr>
        <p:txBody>
          <a:bodyPr/>
          <a:lstStyle/>
          <a:p>
            <a:r>
              <a:rPr lang="en-US" altLang="en-US"/>
              <a:t>Doppler Shift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7699" name="Rectangle 1027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912813" y="1905000"/>
                <a:ext cx="8110537" cy="4495800"/>
              </a:xfrm>
            </p:spPr>
            <p:txBody>
              <a:bodyPr/>
              <a:lstStyle/>
              <a:p>
                <a:pPr algn="ctr">
                  <a:lnSpc>
                    <a:spcPct val="90000"/>
                  </a:lnSpc>
                  <a:spcBef>
                    <a:spcPts val="500"/>
                  </a:spcBef>
                  <a:spcAft>
                    <a:spcPts val="5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80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en-US" sz="2800" i="1" baseline="-25000" dirty="0" err="1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altLang="en-US" sz="2800" i="1" dirty="0">
                          <a:latin typeface="Cambria Math" panose="020405030504060302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altLang="en-US" sz="280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800" i="1" dirty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altLang="en-US" sz="2800" i="1" baseline="-25000" dirty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altLang="en-US" sz="2800" i="1" dirty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en-US" sz="2800" i="1" dirty="0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altLang="en-US" sz="2800" i="1" dirty="0">
                              <a:latin typeface="Cambria Math" panose="02040503050406030204" pitchFamily="18" charset="0"/>
                            </a:rPr>
                            <m:t> + </m:t>
                          </m:r>
                          <m:r>
                            <a:rPr lang="en-US" altLang="en-US" sz="2800" i="1" dirty="0" err="1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altLang="en-US" sz="2800" i="1" baseline="-25000" dirty="0" err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en-US" sz="2800" i="1" dirty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altLang="en-US" sz="2800" i="1" dirty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en-US" sz="2800" i="1" dirty="0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altLang="en-US" sz="2800" i="1" dirty="0">
                              <a:latin typeface="Cambria Math" panose="02040503050406030204" pitchFamily="18" charset="0"/>
                            </a:rPr>
                            <m:t> −</m:t>
                          </m:r>
                          <m:sSub>
                            <m:sSubPr>
                              <m:ctrlPr>
                                <a:rPr lang="en-US" altLang="en-US" sz="280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800" i="1" dirty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en-US" sz="2800" i="1" dirty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en-US" altLang="en-US" sz="2800" i="1" dirty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altLang="en-US" sz="1800" dirty="0"/>
              </a:p>
              <a:p>
                <a:pPr lvl="3">
                  <a:lnSpc>
                    <a:spcPct val="90000"/>
                  </a:lnSpc>
                  <a:buFontTx/>
                  <a:buNone/>
                </a:pPr>
                <a:r>
                  <a:rPr lang="en-US" altLang="en-US" sz="1800" dirty="0"/>
                  <a:t>Where:</a:t>
                </a:r>
              </a:p>
              <a:p>
                <a:pPr lvl="3">
                  <a:lnSpc>
                    <a:spcPct val="90000"/>
                  </a:lnSpc>
                </a:pPr>
                <a:r>
                  <a:rPr lang="en-US" altLang="en-US" sz="18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v</a:t>
                </a:r>
                <a:r>
                  <a:rPr lang="en-US" altLang="en-US" sz="1800" i="1" dirty="0"/>
                  <a:t> = </a:t>
                </a:r>
                <a:r>
                  <a:rPr lang="en-US" altLang="en-US" sz="1800" dirty="0"/>
                  <a:t>velocity of sound (343 m/s)</a:t>
                </a:r>
              </a:p>
              <a:p>
                <a:pPr lvl="3">
                  <a:lnSpc>
                    <a:spcPct val="90000"/>
                  </a:lnSpc>
                </a:pPr>
                <a:r>
                  <a:rPr lang="en-US" altLang="en-US" sz="1800" i="1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f</a:t>
                </a:r>
                <a:r>
                  <a:rPr lang="en-US" altLang="en-US" sz="1800" i="1" baseline="-25000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d</a:t>
                </a:r>
                <a:r>
                  <a:rPr lang="en-US" altLang="en-US" sz="1800" dirty="0"/>
                  <a:t> = frequency of the detector</a:t>
                </a:r>
              </a:p>
              <a:p>
                <a:pPr lvl="3">
                  <a:lnSpc>
                    <a:spcPct val="90000"/>
                  </a:lnSpc>
                </a:pPr>
                <a:r>
                  <a:rPr lang="en-US" altLang="en-US" sz="1800" i="1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v</a:t>
                </a:r>
                <a:r>
                  <a:rPr lang="en-US" altLang="en-US" sz="1800" i="1" baseline="-25000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d</a:t>
                </a:r>
                <a:r>
                  <a:rPr lang="en-US" altLang="en-US" sz="1800" baseline="-25000" dirty="0"/>
                  <a:t> </a:t>
                </a:r>
                <a:r>
                  <a:rPr lang="en-US" altLang="en-US" sz="1800" dirty="0"/>
                  <a:t>= velocity of the detector</a:t>
                </a:r>
              </a:p>
              <a:p>
                <a:pPr lvl="3">
                  <a:lnSpc>
                    <a:spcPct val="90000"/>
                  </a:lnSpc>
                </a:pPr>
                <a:r>
                  <a:rPr lang="en-US" altLang="en-US" sz="18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f</a:t>
                </a:r>
                <a:r>
                  <a:rPr lang="en-US" altLang="en-US" sz="1800" baseline="-25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s</a:t>
                </a:r>
                <a:r>
                  <a:rPr lang="en-US" altLang="en-US" sz="1800" dirty="0"/>
                  <a:t> = frequency of the source</a:t>
                </a:r>
              </a:p>
              <a:p>
                <a:pPr lvl="3">
                  <a:lnSpc>
                    <a:spcPct val="90000"/>
                  </a:lnSpc>
                </a:pPr>
                <a:r>
                  <a:rPr lang="en-US" altLang="en-US" sz="18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v</a:t>
                </a:r>
                <a:r>
                  <a:rPr lang="en-US" altLang="en-US" sz="1800" baseline="-25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s</a:t>
                </a:r>
                <a:r>
                  <a:rPr lang="en-US" altLang="en-US" sz="1800" dirty="0"/>
                  <a:t> = velocity of the source</a:t>
                </a:r>
              </a:p>
              <a:p>
                <a:pPr lvl="3">
                  <a:lnSpc>
                    <a:spcPct val="90000"/>
                  </a:lnSpc>
                  <a:buFontTx/>
                  <a:buNone/>
                </a:pPr>
                <a:endParaRPr lang="en-US" altLang="en-US" sz="1800" baseline="-25000" dirty="0"/>
              </a:p>
              <a:p>
                <a:pPr>
                  <a:lnSpc>
                    <a:spcPct val="90000"/>
                  </a:lnSpc>
                </a:pPr>
                <a:r>
                  <a:rPr lang="en-US" altLang="en-US" sz="2000" dirty="0"/>
                  <a:t>If the source is moving towards the detector, </a:t>
                </a:r>
                <a:r>
                  <a:rPr lang="en-US" altLang="en-US" sz="20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v</a:t>
                </a:r>
                <a:r>
                  <a:rPr lang="en-US" altLang="en-US" sz="2000" i="1" baseline="-25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s</a:t>
                </a:r>
                <a:r>
                  <a:rPr lang="en-US" altLang="en-US" sz="2000" dirty="0"/>
                  <a:t> is positive.</a:t>
                </a:r>
              </a:p>
              <a:p>
                <a:pPr>
                  <a:lnSpc>
                    <a:spcPct val="90000"/>
                  </a:lnSpc>
                </a:pPr>
                <a:r>
                  <a:rPr lang="en-US" altLang="en-US" sz="2000" dirty="0"/>
                  <a:t>If the source is moving away from the detector, </a:t>
                </a:r>
                <a:r>
                  <a:rPr lang="en-US" altLang="en-US" sz="20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v</a:t>
                </a:r>
                <a:r>
                  <a:rPr lang="en-US" altLang="en-US" sz="2000" i="1" baseline="-25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s</a:t>
                </a:r>
                <a:r>
                  <a:rPr lang="en-US" altLang="en-US" sz="2000" dirty="0"/>
                  <a:t> is negative.</a:t>
                </a:r>
              </a:p>
              <a:p>
                <a:pPr>
                  <a:lnSpc>
                    <a:spcPct val="90000"/>
                  </a:lnSpc>
                </a:pPr>
                <a:r>
                  <a:rPr lang="en-US" altLang="en-US" sz="2000" dirty="0">
                    <a:solidFill>
                      <a:schemeClr val="hlink"/>
                    </a:solidFill>
                  </a:rPr>
                  <a:t>Think of relationship as a simple ratio that factors in the speed of the source relative to the speed of the detector.</a:t>
                </a:r>
              </a:p>
            </p:txBody>
          </p:sp>
        </mc:Choice>
        <mc:Fallback xmlns="">
          <p:sp>
            <p:nvSpPr>
              <p:cNvPr id="157699" name="Rectangle 102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912813" y="1905000"/>
                <a:ext cx="8110537" cy="4495800"/>
              </a:xfrm>
              <a:blipFill rotWithShape="0">
                <a:blip r:embed="rId2"/>
                <a:stretch>
                  <a:fillRect l="-226" b="-29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7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7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7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7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7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7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7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76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1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76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7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76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699" grpId="0" uiExpand="1" build="p" bldLvl="3" autoUpdateAnimBg="0" advAuto="200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922338"/>
            <a:ext cx="8162925" cy="701675"/>
          </a:xfrm>
        </p:spPr>
        <p:txBody>
          <a:bodyPr/>
          <a:lstStyle/>
          <a:p>
            <a:r>
              <a:rPr lang="en-US" altLang="en-US" sz="4000" dirty="0"/>
              <a:t>What You Already Know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2143" y="1905000"/>
            <a:ext cx="8751207" cy="4583113"/>
          </a:xfrm>
        </p:spPr>
        <p:txBody>
          <a:bodyPr/>
          <a:lstStyle/>
          <a:p>
            <a:r>
              <a:rPr lang="en-US" altLang="en-US" sz="2400" b="1" dirty="0">
                <a:solidFill>
                  <a:schemeClr val="folHlink"/>
                </a:solidFill>
              </a:rPr>
              <a:t>Principle of Linear Superposition </a:t>
            </a:r>
            <a:r>
              <a:rPr lang="en-US" altLang="en-US" sz="2400" b="1" dirty="0">
                <a:solidFill>
                  <a:srgbClr val="0033CC"/>
                </a:solidFill>
              </a:rPr>
              <a:t>(Interference)</a:t>
            </a:r>
            <a:endParaRPr lang="en-US" altLang="en-US" sz="2400" b="1" dirty="0">
              <a:solidFill>
                <a:schemeClr val="folHlink"/>
              </a:solidFill>
            </a:endParaRPr>
          </a:p>
          <a:p>
            <a:pPr lvl="1"/>
            <a:r>
              <a:rPr lang="en-US" altLang="en-US" sz="2000" dirty="0"/>
              <a:t>When two or more waves are present at the same point in space and time, the resultant disturbance is the sum total of each of the individual disturbances.</a:t>
            </a:r>
          </a:p>
          <a:p>
            <a:r>
              <a:rPr lang="en-US" altLang="en-US" sz="2400" b="1" dirty="0">
                <a:solidFill>
                  <a:schemeClr val="folHlink"/>
                </a:solidFill>
              </a:rPr>
              <a:t>Constructive Interference </a:t>
            </a:r>
            <a:r>
              <a:rPr lang="en-US" altLang="en-US" sz="2400" b="1" dirty="0">
                <a:solidFill>
                  <a:srgbClr val="0033CC"/>
                </a:solidFill>
              </a:rPr>
              <a:t>(Standing Waves)</a:t>
            </a:r>
          </a:p>
          <a:p>
            <a:pPr lvl="1"/>
            <a:r>
              <a:rPr lang="en-US" altLang="en-US" sz="2000" dirty="0"/>
              <a:t>Constructive interference will occur when two wave sources vibrate in phase such that the difference in path lengths is zero or an integer # of wavelengths.</a:t>
            </a:r>
          </a:p>
          <a:p>
            <a:r>
              <a:rPr lang="en-US" altLang="en-US" sz="2400" b="1" dirty="0">
                <a:solidFill>
                  <a:schemeClr val="folHlink"/>
                </a:solidFill>
              </a:rPr>
              <a:t>Destructive Interference </a:t>
            </a:r>
            <a:r>
              <a:rPr lang="en-US" altLang="en-US" sz="2400" b="1" dirty="0">
                <a:solidFill>
                  <a:srgbClr val="0033CC"/>
                </a:solidFill>
              </a:rPr>
              <a:t>(Standing Waves)</a:t>
            </a:r>
          </a:p>
          <a:p>
            <a:pPr lvl="1"/>
            <a:r>
              <a:rPr lang="en-US" altLang="en-US" sz="2000" dirty="0"/>
              <a:t>Destructive interference occurs when two wave sources vibrate in phase such that the difference in path lengths that is ½ or a half-integer # of wavelengths.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2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2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26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26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126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3" grpId="0" uiExpand="1" build="p" bldLvl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871538" y="312738"/>
            <a:ext cx="8162925" cy="1311275"/>
          </a:xfrm>
        </p:spPr>
        <p:txBody>
          <a:bodyPr/>
          <a:lstStyle/>
          <a:p>
            <a:r>
              <a:rPr lang="en-US" altLang="en-US" sz="4000"/>
              <a:t>Standing Waves in Musical Instruments</a:t>
            </a:r>
          </a:p>
        </p:txBody>
      </p:sp>
      <p:sp>
        <p:nvSpPr>
          <p:cNvPr id="115715" name="Rectangle 1027"/>
          <p:cNvSpPr>
            <a:spLocks noGrp="1" noChangeArrowheads="1"/>
          </p:cNvSpPr>
          <p:nvPr>
            <p:ph type="body" sz="half" idx="1"/>
          </p:nvPr>
        </p:nvSpPr>
        <p:spPr>
          <a:xfrm>
            <a:off x="912813" y="1905000"/>
            <a:ext cx="7751762" cy="336391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400" b="1" dirty="0">
                <a:solidFill>
                  <a:srgbClr val="990033"/>
                </a:solidFill>
              </a:rPr>
              <a:t>Resonance:</a:t>
            </a:r>
            <a:r>
              <a:rPr lang="en-US" altLang="en-US" sz="2400" dirty="0">
                <a:solidFill>
                  <a:srgbClr val="990033"/>
                </a:solidFill>
              </a:rPr>
              <a:t> </a:t>
            </a:r>
            <a:r>
              <a:rPr lang="en-US" altLang="en-US" sz="2400" dirty="0"/>
              <a:t>Stringed instruments, such as the guitar, piano or violin, and horn and wind instruments such as the trumpet, oboe, flute and clarinet all form standing waves when a note is being played.</a:t>
            </a:r>
            <a:endParaRPr lang="en-US" altLang="en-US" sz="2400" dirty="0">
              <a:solidFill>
                <a:srgbClr val="990033"/>
              </a:solidFill>
            </a:endParaRPr>
          </a:p>
          <a:p>
            <a:pPr lvl="1">
              <a:lnSpc>
                <a:spcPct val="80000"/>
              </a:lnSpc>
            </a:pPr>
            <a:r>
              <a:rPr lang="en-US" altLang="en-US" sz="2000" dirty="0"/>
              <a:t>The standing waves are of either the type that are found on a string, or in an air column (open or closed).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/>
              <a:t>These standing waves all occur at natural frequencies, also known as resonant frequencies, associated with the instrument.</a:t>
            </a:r>
          </a:p>
        </p:txBody>
      </p:sp>
      <p:sp>
        <p:nvSpPr>
          <p:cNvPr id="115716" name="Rectangle 1028"/>
          <p:cNvSpPr>
            <a:spLocks noChangeArrowheads="1"/>
          </p:cNvSpPr>
          <p:nvPr/>
        </p:nvSpPr>
        <p:spPr bwMode="auto">
          <a:xfrm>
            <a:off x="77788" y="26511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115718" name="Picture 1030" descr="h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75" y="5238750"/>
            <a:ext cx="3043238" cy="143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719" name="Line 1031"/>
          <p:cNvSpPr>
            <a:spLocks noChangeShapeType="1"/>
          </p:cNvSpPr>
          <p:nvPr/>
        </p:nvSpPr>
        <p:spPr bwMode="auto">
          <a:xfrm>
            <a:off x="2032000" y="5937250"/>
            <a:ext cx="3006725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pic>
        <p:nvPicPr>
          <p:cNvPr id="115729" name="Picture 104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26088" y="5105400"/>
            <a:ext cx="2063750" cy="1550988"/>
          </a:xfrm>
          <a:noFill/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5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5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5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5" presetClass="entr" presetSubtype="1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5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57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5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15" grpId="0" uiExpand="1" build="p" bldLvl="2"/>
      <p:bldP spid="1157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871538" y="922338"/>
            <a:ext cx="8162925" cy="701675"/>
          </a:xfrm>
        </p:spPr>
        <p:txBody>
          <a:bodyPr/>
          <a:lstStyle/>
          <a:p>
            <a:r>
              <a:rPr lang="en-US" altLang="en-US" sz="4000"/>
              <a:t>Standing Wave Characteristics</a:t>
            </a:r>
          </a:p>
        </p:txBody>
      </p:sp>
      <p:sp>
        <p:nvSpPr>
          <p:cNvPr id="11776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12813" y="1905000"/>
            <a:ext cx="8110537" cy="4713288"/>
          </a:xfrm>
        </p:spPr>
        <p:txBody>
          <a:bodyPr/>
          <a:lstStyle/>
          <a:p>
            <a:r>
              <a:rPr lang="en-US" altLang="en-US" sz="2800"/>
              <a:t>While a standing wave does not travel itself, it is comprised of two waves traveling in opposite directions.</a:t>
            </a:r>
          </a:p>
          <a:p>
            <a:pPr lvl="1"/>
            <a:r>
              <a:rPr lang="en-US" altLang="en-US" sz="2400" b="1">
                <a:solidFill>
                  <a:schemeClr val="folHlink"/>
                </a:solidFill>
              </a:rPr>
              <a:t>Harmonic:</a:t>
            </a:r>
            <a:r>
              <a:rPr lang="en-US" altLang="en-US" sz="2400"/>
              <a:t> The series of frequencies where standing waves recur (1</a:t>
            </a:r>
            <a:r>
              <a:rPr lang="en-US" altLang="en-US" sz="2400" i="1"/>
              <a:t>f, </a:t>
            </a:r>
            <a:r>
              <a:rPr lang="en-US" altLang="en-US" sz="2400"/>
              <a:t>2</a:t>
            </a:r>
            <a:r>
              <a:rPr lang="en-US" altLang="en-US" sz="2400" i="1"/>
              <a:t>f</a:t>
            </a:r>
            <a:r>
              <a:rPr lang="en-US" altLang="en-US" sz="2400"/>
              <a:t>, 3</a:t>
            </a:r>
            <a:r>
              <a:rPr lang="en-US" altLang="en-US" sz="2400" i="1"/>
              <a:t>f</a:t>
            </a:r>
            <a:r>
              <a:rPr lang="en-US" altLang="en-US" sz="2400"/>
              <a:t>,…). Where the first frequency is called the first harmonic (1</a:t>
            </a:r>
            <a:r>
              <a:rPr lang="en-US" altLang="en-US" sz="2400" i="1"/>
              <a:t>f</a:t>
            </a:r>
            <a:r>
              <a:rPr lang="en-US" altLang="en-US" sz="2400"/>
              <a:t>), the second frequency is called the second harmonic (2</a:t>
            </a:r>
            <a:r>
              <a:rPr lang="en-US" altLang="en-US" sz="2400" i="1"/>
              <a:t>f</a:t>
            </a:r>
            <a:r>
              <a:rPr lang="en-US" altLang="en-US" sz="2400"/>
              <a:t>), and so on.</a:t>
            </a:r>
          </a:p>
          <a:p>
            <a:pPr lvl="1"/>
            <a:r>
              <a:rPr lang="en-US" altLang="en-US" sz="2400"/>
              <a:t>The first harmonic = the first fundamental frequency (</a:t>
            </a:r>
            <a:r>
              <a:rPr lang="en-US" altLang="en-US" sz="2400" b="1">
                <a:solidFill>
                  <a:schemeClr val="hlink"/>
                </a:solidFill>
              </a:rPr>
              <a:t>n = 1</a:t>
            </a:r>
            <a:r>
              <a:rPr lang="en-US" altLang="en-US" sz="2400"/>
              <a:t>).</a:t>
            </a:r>
          </a:p>
          <a:p>
            <a:pPr lvl="1"/>
            <a:r>
              <a:rPr lang="en-US" altLang="en-US" sz="2400" b="1">
                <a:solidFill>
                  <a:schemeClr val="folHlink"/>
                </a:solidFill>
              </a:rPr>
              <a:t>Overtones:</a:t>
            </a:r>
            <a:r>
              <a:rPr lang="en-US" altLang="en-US" sz="2400"/>
              <a:t> The harmonic frequency + 1.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7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7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7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77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3" grpId="0" build="p" bldLvl="2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871538" y="312738"/>
            <a:ext cx="8162925" cy="1311275"/>
          </a:xfrm>
        </p:spPr>
        <p:txBody>
          <a:bodyPr/>
          <a:lstStyle/>
          <a:p>
            <a:r>
              <a:rPr lang="en-US" altLang="en-US" sz="4000" dirty="0"/>
              <a:t>Harmonics and Overtones of Standing Waves on a String</a:t>
            </a:r>
          </a:p>
        </p:txBody>
      </p:sp>
      <p:grpSp>
        <p:nvGrpSpPr>
          <p:cNvPr id="154630" name="Group 1030"/>
          <p:cNvGrpSpPr>
            <a:grpSpLocks/>
          </p:cNvGrpSpPr>
          <p:nvPr/>
        </p:nvGrpSpPr>
        <p:grpSpPr bwMode="auto">
          <a:xfrm>
            <a:off x="1600200" y="2109788"/>
            <a:ext cx="6024563" cy="4300537"/>
            <a:chOff x="1017" y="1356"/>
            <a:chExt cx="3795" cy="2709"/>
          </a:xfrm>
        </p:grpSpPr>
        <p:pic>
          <p:nvPicPr>
            <p:cNvPr id="154628" name="Picture 102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7" y="1356"/>
              <a:ext cx="3795" cy="27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4629" name="Text Box 1029"/>
            <p:cNvSpPr txBox="1">
              <a:spLocks noChangeArrowheads="1"/>
            </p:cNvSpPr>
            <p:nvPr/>
          </p:nvSpPr>
          <p:spPr bwMode="auto">
            <a:xfrm>
              <a:off x="4075" y="3921"/>
              <a:ext cx="688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/>
                <a:t>www.cnx.rice.edu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4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871538" y="312738"/>
            <a:ext cx="8162925" cy="1311275"/>
          </a:xfrm>
        </p:spPr>
        <p:txBody>
          <a:bodyPr/>
          <a:lstStyle/>
          <a:p>
            <a:r>
              <a:rPr lang="en-US" altLang="en-US" sz="4000" dirty="0"/>
              <a:t>Standing Wave Characteristics on a String (cont.)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6435" name="Rectangle 1027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272143" y="1785258"/>
                <a:ext cx="6050869" cy="4891768"/>
              </a:xfrm>
            </p:spPr>
            <p:txBody>
              <a:bodyPr/>
              <a:lstStyle/>
              <a:p>
                <a:pPr>
                  <a:lnSpc>
                    <a:spcPct val="90000"/>
                  </a:lnSpc>
                </a:pPr>
                <a:r>
                  <a:rPr lang="en-US" altLang="en-US" sz="1800" dirty="0"/>
                  <a:t>Using kinematics, we can find the time for one cycle of a wave to travel to the barrier and back where </a:t>
                </a:r>
                <a:r>
                  <a:rPr lang="en-US" altLang="en-US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d</a:t>
                </a:r>
                <a:r>
                  <a:rPr lang="en-US" altLang="en-US" sz="1800" dirty="0"/>
                  <a:t> is now </a:t>
                </a:r>
                <a:r>
                  <a:rPr lang="en-US" altLang="en-US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2L</a:t>
                </a:r>
                <a:r>
                  <a:rPr lang="en-US" altLang="en-US" sz="1800" dirty="0"/>
                  <a:t> and </a:t>
                </a:r>
                <a:r>
                  <a:rPr lang="en-US" altLang="en-US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t</a:t>
                </a:r>
                <a:r>
                  <a:rPr lang="en-US" altLang="en-US" sz="1800" dirty="0"/>
                  <a:t> is </a:t>
                </a:r>
                <a:r>
                  <a:rPr lang="en-US" altLang="en-US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T</a:t>
                </a:r>
                <a:r>
                  <a:rPr lang="en-US" altLang="en-US" sz="1800" dirty="0"/>
                  <a:t>:</a:t>
                </a:r>
              </a:p>
              <a:p>
                <a:pPr>
                  <a:lnSpc>
                    <a:spcPct val="90000"/>
                  </a:lnSpc>
                  <a:buNone/>
                </a:pPr>
                <a:r>
                  <a:rPr lang="en-US" altLang="en-US" sz="2400" dirty="0"/>
                  <a:t>		</a:t>
                </a:r>
                <a14:m>
                  <m:oMath xmlns:m="http://schemas.openxmlformats.org/officeDocument/2006/math">
                    <m:r>
                      <a:rPr lang="en-US" altLang="en-US" sz="2000" b="0" i="0" dirty="0" smtClean="0">
                        <a:solidFill>
                          <a:srgbClr val="993300"/>
                        </a:solidFill>
                        <a:latin typeface="Cambria Math" panose="02040503050406030204" pitchFamily="18" charset="0"/>
                      </a:rPr>
                      <m:t>             </m:t>
                    </m:r>
                    <m:r>
                      <a:rPr lang="en-US" altLang="en-US" sz="2000" b="0" i="1" dirty="0" smtClean="0">
                        <a:solidFill>
                          <a:srgbClr val="99330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altLang="en-US" sz="2000" i="1" dirty="0">
                        <a:solidFill>
                          <a:srgbClr val="993300"/>
                        </a:solidFill>
                        <a:latin typeface="Cambria Math" panose="02040503050406030204" pitchFamily="18" charset="0"/>
                      </a:rPr>
                      <m:t> = </m:t>
                    </m:r>
                    <m:f>
                      <m:fPr>
                        <m:ctrlPr>
                          <a:rPr lang="en-US" altLang="en-US" sz="2000" i="1" dirty="0">
                            <a:solidFill>
                              <a:srgbClr val="9933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2000" b="0" i="1" dirty="0" smtClean="0">
                            <a:solidFill>
                              <a:srgbClr val="9933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num>
                      <m:den>
                        <m:r>
                          <a:rPr lang="en-US" altLang="en-US" sz="2000" b="0" i="1" dirty="0" smtClean="0">
                            <a:solidFill>
                              <a:srgbClr val="9933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r>
                  <a:rPr lang="en-US" altLang="en-US" sz="2000" i="1" dirty="0">
                    <a:solidFill>
                      <a:srgbClr val="993300"/>
                    </a:solidFill>
                  </a:rPr>
                  <a:t>	          </a:t>
                </a:r>
                <a:r>
                  <a:rPr lang="en-US" altLang="en-US" sz="2000" dirty="0">
                    <a:solidFill>
                      <a:srgbClr val="993300"/>
                    </a:solidFill>
                    <a:latin typeface="Cambria Math" panose="02040503050406030204" pitchFamily="18" charset="0"/>
                  </a:rPr>
                  <a:t>𝑇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2000" i="1" dirty="0" smtClean="0">
                            <a:solidFill>
                              <a:srgbClr val="9933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2000" b="0" i="1" dirty="0" smtClean="0">
                            <a:solidFill>
                              <a:srgbClr val="9933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en-US" sz="2000" b="0" i="1" dirty="0" smtClean="0">
                            <a:solidFill>
                              <a:srgbClr val="9933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num>
                      <m:den>
                        <m:r>
                          <a:rPr lang="en-US" altLang="en-US" sz="2000" b="0" i="1" dirty="0" smtClean="0">
                            <a:solidFill>
                              <a:srgbClr val="9933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den>
                    </m:f>
                  </m:oMath>
                </a14:m>
                <a:r>
                  <a:rPr lang="en-US" altLang="en-US" sz="2000" i="1" dirty="0">
                    <a:solidFill>
                      <a:srgbClr val="993300"/>
                    </a:solidFill>
                  </a:rPr>
                  <a:t>	</a:t>
                </a:r>
                <a:endParaRPr lang="en-US" altLang="en-US" sz="2000" dirty="0"/>
              </a:p>
              <a:p>
                <a:pPr>
                  <a:lnSpc>
                    <a:spcPct val="90000"/>
                  </a:lnSpc>
                </a:pPr>
                <a:r>
                  <a:rPr lang="en-US" altLang="en-US" sz="2000" dirty="0"/>
                  <a:t>And since </a:t>
                </a:r>
                <a14:m>
                  <m:oMath xmlns:m="http://schemas.openxmlformats.org/officeDocument/2006/math">
                    <m:r>
                      <a:rPr lang="en-US" altLang="en-US" sz="2000" i="1" dirty="0">
                        <a:solidFill>
                          <a:srgbClr val="9933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altLang="en-US" sz="2000" i="1" dirty="0">
                        <a:solidFill>
                          <a:srgbClr val="993300"/>
                        </a:solidFill>
                        <a:latin typeface="Cambria Math" panose="02040503050406030204" pitchFamily="18" charset="0"/>
                      </a:rPr>
                      <m:t> = </m:t>
                    </m:r>
                    <m:f>
                      <m:fPr>
                        <m:ctrlPr>
                          <a:rPr lang="en-US" altLang="en-US" sz="2000" i="1" dirty="0">
                            <a:solidFill>
                              <a:srgbClr val="9933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2000" b="0" i="1" dirty="0" smtClean="0">
                            <a:solidFill>
                              <a:srgbClr val="9933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000" b="0" i="1" dirty="0" smtClean="0">
                            <a:solidFill>
                              <a:srgbClr val="9933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den>
                    </m:f>
                  </m:oMath>
                </a14:m>
                <a:r>
                  <a:rPr lang="en-US" altLang="en-US" sz="2000" dirty="0"/>
                  <a:t> 		</a:t>
                </a:r>
                <a14:m>
                  <m:oMath xmlns:m="http://schemas.openxmlformats.org/officeDocument/2006/math">
                    <m:r>
                      <a:rPr lang="en-US" altLang="en-US" sz="2000" i="1" dirty="0">
                        <a:solidFill>
                          <a:srgbClr val="9933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altLang="en-US" sz="2000" i="1" dirty="0">
                        <a:solidFill>
                          <a:srgbClr val="993300"/>
                        </a:solidFill>
                        <a:latin typeface="Cambria Math" panose="02040503050406030204" pitchFamily="18" charset="0"/>
                      </a:rPr>
                      <m:t> = </m:t>
                    </m:r>
                    <m:f>
                      <m:fPr>
                        <m:ctrlPr>
                          <a:rPr lang="en-US" altLang="en-US" sz="2000" i="1" dirty="0">
                            <a:solidFill>
                              <a:srgbClr val="9933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2000" i="1" dirty="0">
                            <a:solidFill>
                              <a:srgbClr val="9933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num>
                      <m:den>
                        <m:r>
                          <a:rPr lang="en-US" altLang="en-US" sz="2000" i="1" dirty="0">
                            <a:solidFill>
                              <a:srgbClr val="9933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en-US" sz="2000" i="1" dirty="0">
                            <a:solidFill>
                              <a:srgbClr val="9933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m:rPr>
                            <m:nor/>
                          </m:rPr>
                          <a:rPr lang="en-US" altLang="en-US" sz="2000" dirty="0">
                            <a:solidFill>
                              <a:srgbClr val="993300"/>
                            </a:solidFill>
                          </a:rPr>
                          <m:t> </m:t>
                        </m:r>
                      </m:den>
                    </m:f>
                  </m:oMath>
                </a14:m>
                <a:endParaRPr lang="en-US" altLang="en-US" sz="2000" dirty="0"/>
              </a:p>
              <a:p>
                <a:pPr>
                  <a:lnSpc>
                    <a:spcPct val="90000"/>
                  </a:lnSpc>
                </a:pPr>
                <a:r>
                  <a:rPr lang="en-US" altLang="en-US" sz="2000" dirty="0"/>
                  <a:t>For  a string fixed at both ends with </a:t>
                </a:r>
                <a:r>
                  <a:rPr lang="en-US" altLang="en-US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n</a:t>
                </a:r>
                <a:r>
                  <a:rPr lang="en-US" altLang="en-US" sz="2000" dirty="0"/>
                  <a:t> antinodes:</a:t>
                </a:r>
                <a:endParaRPr lang="en-US" altLang="en-US" sz="1200" dirty="0"/>
              </a:p>
              <a:p>
                <a:pPr lvl="3">
                  <a:lnSpc>
                    <a:spcPct val="90000"/>
                  </a:lnSpc>
                  <a:buNone/>
                </a:pPr>
                <a14:m>
                  <m:oMath xmlns:m="http://schemas.openxmlformats.org/officeDocument/2006/math">
                    <m:r>
                      <a:rPr lang="en-US" altLang="en-US" i="1" dirty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altLang="en-US" i="1" baseline="-25000" dirty="0" err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en-US" i="1" dirty="0">
                        <a:latin typeface="Cambria Math" panose="02040503050406030204" pitchFamily="18" charset="0"/>
                      </a:rPr>
                      <m:t> = </m:t>
                    </m:r>
                    <m:r>
                      <a:rPr lang="en-US" altLang="en-US" i="1" dirty="0">
                        <a:latin typeface="Cambria Math" panose="02040503050406030204" pitchFamily="18" charset="0"/>
                      </a:rPr>
                      <m:t>𝑛</m:t>
                    </m:r>
                    <m:d>
                      <m:dPr>
                        <m:ctrlPr>
                          <a:rPr lang="en-US" alt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en-US" i="1" dirty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en-US" i="1" dirty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num>
                          <m:den>
                            <m:r>
                              <a:rPr lang="en-US" altLang="en-US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altLang="en-US" i="1" dirty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den>
                        </m:f>
                      </m:e>
                    </m:d>
                    <m:r>
                      <a:rPr lang="en-US" altLang="en-US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en-US" i="1" dirty="0">
                        <a:latin typeface="Cambria Math" panose="02040503050406030204" pitchFamily="18" charset="0"/>
                      </a:rPr>
                      <m:t>𝑓𝑜𝑟</m:t>
                    </m:r>
                    <m:r>
                      <a:rPr lang="en-US" altLang="en-US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en-US" i="1" dirty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en-US" i="1" dirty="0">
                        <a:latin typeface="Cambria Math" panose="02040503050406030204" pitchFamily="18" charset="0"/>
                      </a:rPr>
                      <m:t> = 1, 2, 3, …</m:t>
                    </m:r>
                  </m:oMath>
                </a14:m>
                <a:r>
                  <a:rPr lang="en-US" altLang="en-US" sz="400" dirty="0"/>
                  <a:t>	</a:t>
                </a:r>
              </a:p>
              <a:p>
                <a:pPr lvl="1">
                  <a:lnSpc>
                    <a:spcPct val="90000"/>
                  </a:lnSpc>
                  <a:buNone/>
                </a:pPr>
                <a:endParaRPr lang="en-US" altLang="en-US" sz="400" dirty="0">
                  <a:solidFill>
                    <a:srgbClr val="993300"/>
                  </a:solidFill>
                </a:endParaRPr>
              </a:p>
              <a:p>
                <a:pPr>
                  <a:lnSpc>
                    <a:spcPct val="90000"/>
                  </a:lnSpc>
                </a:pPr>
                <a:r>
                  <a:rPr lang="en-US" altLang="en-US" sz="2000" dirty="0"/>
                  <a:t>Each </a:t>
                </a:r>
                <a:r>
                  <a:rPr lang="en-US" altLang="en-US" sz="2000" i="1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f</a:t>
                </a:r>
                <a:r>
                  <a:rPr lang="en-US" altLang="en-US" sz="2000" i="1" baseline="-25000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n</a:t>
                </a:r>
                <a:r>
                  <a:rPr lang="en-US" altLang="en-US" sz="2000" i="1" dirty="0"/>
                  <a:t> </a:t>
                </a:r>
                <a:r>
                  <a:rPr lang="en-US" altLang="en-US" sz="2000" dirty="0"/>
                  <a:t>represents a natural or resonant frequency of the string.</a:t>
                </a:r>
                <a:endParaRPr lang="en-US" altLang="en-US" sz="800" dirty="0"/>
              </a:p>
              <a:p>
                <a:pPr>
                  <a:lnSpc>
                    <a:spcPct val="90000"/>
                  </a:lnSpc>
                </a:pPr>
                <a:r>
                  <a:rPr lang="en-US" altLang="en-US" sz="2000" dirty="0"/>
                  <a:t>Since </a:t>
                </a:r>
                <a14:m>
                  <m:oMath xmlns:m="http://schemas.openxmlformats.org/officeDocument/2006/math">
                    <m:r>
                      <a:rPr lang="en-US" altLang="en-US" sz="2000" i="1" dirty="0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 = </m:t>
                    </m:r>
                    <m:f>
                      <m:fPr>
                        <m:ctrlPr>
                          <a:rPr lang="en-US" altLang="en-US" sz="2000" i="1" dirty="0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fPr>
                      <m:num>
                        <m:r>
                          <a:rPr lang="en-US" altLang="en-US" sz="2000" b="0" i="1" dirty="0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𝑣</m:t>
                        </m:r>
                      </m:num>
                      <m:den>
                        <m:r>
                          <a:rPr lang="en-US" altLang="en-US" sz="2000" b="0" i="1" dirty="0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𝑓</m:t>
                        </m:r>
                      </m:den>
                    </m:f>
                    <m:r>
                      <a:rPr lang="en-US" altLang="en-US" sz="2000" b="0" i="1" dirty="0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 </m:t>
                    </m:r>
                  </m:oMath>
                </a14:m>
                <a:r>
                  <a:rPr lang="en-US" altLang="en-US" sz="2000" i="1" dirty="0">
                    <a:sym typeface="Symbol" panose="05050102010706020507" pitchFamily="18" charset="2"/>
                  </a:rPr>
                  <a:t>, the</a:t>
                </a:r>
                <a:r>
                  <a:rPr lang="en-US" altLang="en-US" sz="2000" dirty="0"/>
                  <a:t> relationship can be rewritten for </a:t>
                </a:r>
                <a:r>
                  <a:rPr lang="en-US" altLang="en-US" sz="2000" dirty="0">
                    <a:sym typeface="Symbol" panose="05050102010706020507" pitchFamily="18" charset="2"/>
                  </a:rPr>
                  <a:t> as follows.</a:t>
                </a:r>
              </a:p>
              <a:p>
                <a:pPr>
                  <a:lnSpc>
                    <a:spcPct val="90000"/>
                  </a:lnSpc>
                  <a:buFont typeface="Wingdings" panose="05000000000000000000" pitchFamily="2" charset="2"/>
                  <a:buNone/>
                </a:pPr>
                <a:endParaRPr lang="en-US" altLang="en-US" sz="400" dirty="0">
                  <a:sym typeface="Symbol" panose="05050102010706020507" pitchFamily="18" charset="2"/>
                </a:endParaRPr>
              </a:p>
              <a:p>
                <a:pPr lvl="1">
                  <a:lnSpc>
                    <a:spcPct val="9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000" b="1" i="1" dirty="0" smtClean="0">
                          <a:solidFill>
                            <a:srgbClr val="993300"/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 = </m:t>
                      </m:r>
                      <m:f>
                        <m:fPr>
                          <m:ctrlPr>
                            <a:rPr lang="en-US" altLang="en-US" sz="2000" b="1" i="1" dirty="0" smtClean="0">
                              <a:solidFill>
                                <a:srgbClr val="993300"/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</m:ctrlPr>
                        </m:fPr>
                        <m:num>
                          <m:r>
                            <a:rPr lang="en-US" altLang="en-US" sz="2000" b="1" i="1" dirty="0">
                              <a:solidFill>
                                <a:srgbClr val="993300"/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𝟐</m:t>
                          </m:r>
                          <m:r>
                            <a:rPr lang="en-US" altLang="en-US" sz="2000" b="1" i="1" dirty="0">
                              <a:solidFill>
                                <a:srgbClr val="993300"/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𝑳</m:t>
                          </m:r>
                        </m:num>
                        <m:den>
                          <m:r>
                            <a:rPr lang="en-US" altLang="en-US" sz="2000" b="1" i="1" dirty="0">
                              <a:solidFill>
                                <a:srgbClr val="993300"/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𝒏</m:t>
                          </m:r>
                          <m:r>
                            <m:rPr>
                              <m:nor/>
                            </m:rPr>
                            <a:rPr lang="en-US" altLang="en-US" sz="2000" b="1" dirty="0">
                              <a:solidFill>
                                <a:srgbClr val="993300"/>
                              </a:solidFill>
                              <a:sym typeface="Symbol" panose="05050102010706020507" pitchFamily="18" charset="2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en-US" altLang="en-US" sz="2000" b="1" dirty="0">
                  <a:solidFill>
                    <a:srgbClr val="993300"/>
                  </a:solidFill>
                  <a:sym typeface="Symbol" panose="05050102010706020507" pitchFamily="18" charset="2"/>
                </a:endParaRPr>
              </a:p>
            </p:txBody>
          </p:sp>
        </mc:Choice>
        <mc:Fallback xmlns="">
          <p:sp>
            <p:nvSpPr>
              <p:cNvPr id="146435" name="Rectangle 102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72143" y="1785258"/>
                <a:ext cx="6050869" cy="4891768"/>
              </a:xfrm>
              <a:blipFill rotWithShape="0">
                <a:blip r:embed="rId2"/>
                <a:stretch>
                  <a:fillRect l="-302" t="-12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6561" name="AutoShape 1153"/>
          <p:cNvSpPr>
            <a:spLocks noChangeArrowheads="1"/>
          </p:cNvSpPr>
          <p:nvPr/>
        </p:nvSpPr>
        <p:spPr bwMode="auto">
          <a:xfrm>
            <a:off x="1642384" y="4154027"/>
            <a:ext cx="3537631" cy="571376"/>
          </a:xfrm>
          <a:prstGeom prst="roundRect">
            <a:avLst>
              <a:gd name="adj" fmla="val 16667"/>
            </a:avLst>
          </a:prstGeom>
          <a:noFill/>
          <a:ln w="25400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46564" name="Group 1156"/>
          <p:cNvGrpSpPr>
            <a:grpSpLocks/>
          </p:cNvGrpSpPr>
          <p:nvPr/>
        </p:nvGrpSpPr>
        <p:grpSpPr bwMode="auto">
          <a:xfrm>
            <a:off x="6316663" y="1897063"/>
            <a:ext cx="2563812" cy="4932362"/>
            <a:chOff x="3979" y="1195"/>
            <a:chExt cx="1615" cy="3107"/>
          </a:xfrm>
        </p:grpSpPr>
        <p:pic>
          <p:nvPicPr>
            <p:cNvPr id="146558" name="Picture 115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2" y="1195"/>
              <a:ext cx="1536" cy="19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6559" name="Text Box 1151"/>
            <p:cNvSpPr txBox="1">
              <a:spLocks noChangeArrowheads="1"/>
            </p:cNvSpPr>
            <p:nvPr/>
          </p:nvSpPr>
          <p:spPr bwMode="auto">
            <a:xfrm>
              <a:off x="4648" y="3056"/>
              <a:ext cx="921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www.electron4.phys.utk.edu</a:t>
              </a:r>
            </a:p>
          </p:txBody>
        </p:sp>
        <p:pic>
          <p:nvPicPr>
            <p:cNvPr id="146562" name="Picture 115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9" y="3264"/>
              <a:ext cx="1615" cy="9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6563" name="Text Box 1155"/>
            <p:cNvSpPr txBox="1">
              <a:spLocks noChangeArrowheads="1"/>
            </p:cNvSpPr>
            <p:nvPr/>
          </p:nvSpPr>
          <p:spPr bwMode="auto">
            <a:xfrm>
              <a:off x="4989" y="4167"/>
              <a:ext cx="576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/>
                <a:t>www.cord.edu</a:t>
              </a:r>
            </a:p>
          </p:txBody>
        </p:sp>
      </p:grpSp>
      <p:sp>
        <p:nvSpPr>
          <p:cNvPr id="146565" name="AutoShape 1157"/>
          <p:cNvSpPr>
            <a:spLocks noChangeArrowheads="1"/>
          </p:cNvSpPr>
          <p:nvPr/>
        </p:nvSpPr>
        <p:spPr bwMode="auto">
          <a:xfrm>
            <a:off x="2997655" y="2771404"/>
            <a:ext cx="827088" cy="203200"/>
          </a:xfrm>
          <a:prstGeom prst="rightArrow">
            <a:avLst>
              <a:gd name="adj1" fmla="val 50000"/>
              <a:gd name="adj2" fmla="val 101758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AutoShape 1157"/>
          <p:cNvSpPr>
            <a:spLocks noChangeArrowheads="1"/>
          </p:cNvSpPr>
          <p:nvPr/>
        </p:nvSpPr>
        <p:spPr bwMode="auto">
          <a:xfrm>
            <a:off x="2997655" y="3223078"/>
            <a:ext cx="827088" cy="203200"/>
          </a:xfrm>
          <a:prstGeom prst="rightArrow">
            <a:avLst>
              <a:gd name="adj1" fmla="val 50000"/>
              <a:gd name="adj2" fmla="val 101758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AutoShape 1153"/>
          <p:cNvSpPr>
            <a:spLocks noChangeArrowheads="1"/>
          </p:cNvSpPr>
          <p:nvPr/>
        </p:nvSpPr>
        <p:spPr bwMode="auto">
          <a:xfrm>
            <a:off x="2514601" y="6079150"/>
            <a:ext cx="1143000" cy="669991"/>
          </a:xfrm>
          <a:prstGeom prst="roundRect">
            <a:avLst>
              <a:gd name="adj" fmla="val 16667"/>
            </a:avLst>
          </a:prstGeom>
          <a:noFill/>
          <a:ln w="25400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6375933" y="2980482"/>
            <a:ext cx="2391754" cy="400110"/>
            <a:chOff x="6375933" y="2980482"/>
            <a:chExt cx="2391754" cy="400110"/>
          </a:xfrm>
        </p:grpSpPr>
        <p:cxnSp>
          <p:nvCxnSpPr>
            <p:cNvPr id="4" name="Straight Arrow Connector 3"/>
            <p:cNvCxnSpPr/>
            <p:nvPr/>
          </p:nvCxnSpPr>
          <p:spPr bwMode="auto">
            <a:xfrm flipV="1">
              <a:off x="6375933" y="3218488"/>
              <a:ext cx="2391754" cy="4590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chemeClr val="tx1"/>
              </a:solidFill>
              <a:prstDash val="solid"/>
              <a:miter lim="800000"/>
              <a:headEnd type="stealth" w="med" len="lg"/>
              <a:tailEnd type="stealth" w="med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" name="TextBox 7"/>
            <p:cNvSpPr txBox="1"/>
            <p:nvPr/>
          </p:nvSpPr>
          <p:spPr>
            <a:xfrm>
              <a:off x="7445829" y="2980482"/>
              <a:ext cx="327334" cy="40011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L</a:t>
              </a:r>
            </a:p>
          </p:txBody>
        </p:sp>
        <p:cxnSp>
          <p:nvCxnSpPr>
            <p:cNvPr id="10" name="Straight Connector 9"/>
            <p:cNvCxnSpPr/>
            <p:nvPr/>
          </p:nvCxnSpPr>
          <p:spPr bwMode="auto">
            <a:xfrm>
              <a:off x="6375933" y="3074975"/>
              <a:ext cx="0" cy="287027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" name="Straight Connector 21"/>
            <p:cNvCxnSpPr/>
            <p:nvPr/>
          </p:nvCxnSpPr>
          <p:spPr bwMode="auto">
            <a:xfrm>
              <a:off x="8767687" y="3078084"/>
              <a:ext cx="0" cy="287027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6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6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6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6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6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6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6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6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46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464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65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6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561" grpId="0" animBg="1"/>
      <p:bldP spid="146565" grpId="1" animBg="1"/>
      <p:bldP spid="12" grpId="1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300574"/>
            <a:ext cx="8162925" cy="1323439"/>
          </a:xfrm>
        </p:spPr>
        <p:txBody>
          <a:bodyPr/>
          <a:lstStyle/>
          <a:p>
            <a:r>
              <a:rPr lang="en-US" altLang="en-US" sz="4000" dirty="0"/>
              <a:t>Longitudinal Standing Waves (Columns of Air)</a:t>
            </a:r>
          </a:p>
        </p:txBody>
      </p:sp>
      <p:sp>
        <p:nvSpPr>
          <p:cNvPr id="144387" name="AutoShape 3"/>
          <p:cNvSpPr>
            <a:spLocks noGrp="1" noChangeAspect="1" noChangeArrowheads="1"/>
          </p:cNvSpPr>
          <p:nvPr>
            <p:ph type="body" idx="1"/>
          </p:nvPr>
        </p:nvSpPr>
        <p:spPr>
          <a:xfrm>
            <a:off x="912813" y="1905000"/>
            <a:ext cx="8110537" cy="4291013"/>
          </a:xfrm>
        </p:spPr>
        <p:txBody>
          <a:bodyPr/>
          <a:lstStyle/>
          <a:p>
            <a:r>
              <a:rPr lang="en-US" altLang="en-US" sz="2400" dirty="0"/>
              <a:t>Wind instruments, such as the flute, oboe, clarinet, trumpet, etc. develop longitudinal standing waves.</a:t>
            </a:r>
          </a:p>
          <a:p>
            <a:pPr lvl="1"/>
            <a:r>
              <a:rPr lang="en-US" altLang="en-US" sz="2000" dirty="0"/>
              <a:t>They are a column of air.</a:t>
            </a:r>
          </a:p>
          <a:p>
            <a:pPr lvl="1"/>
            <a:r>
              <a:rPr lang="en-US" altLang="en-US" sz="2000" dirty="0"/>
              <a:t>May be open at one or both ends.</a:t>
            </a:r>
          </a:p>
          <a:p>
            <a:pPr lvl="1"/>
            <a:r>
              <a:rPr lang="en-US" altLang="en-US" sz="2000" dirty="0"/>
              <a:t>The wave will reflect back regardless as to whether or not it is open or closed. </a:t>
            </a:r>
          </a:p>
          <a:p>
            <a:r>
              <a:rPr lang="en-US" altLang="en-US" sz="2400" dirty="0">
                <a:hlinkClick r:id="rId2"/>
              </a:rPr>
              <a:t>Longitudinal Standing Waves</a:t>
            </a:r>
            <a:endParaRPr lang="en-US" altLang="en-US" sz="2400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4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4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44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44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44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387" grpId="0" uiExpand="1" build="p" bldLvl="2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312738"/>
            <a:ext cx="8162925" cy="1311275"/>
          </a:xfrm>
        </p:spPr>
        <p:txBody>
          <a:bodyPr/>
          <a:lstStyle/>
          <a:p>
            <a:r>
              <a:rPr lang="en-US" altLang="en-US" sz="4000"/>
              <a:t>Longitudinal Standing Waves – Open Tube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9811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912813" y="1905000"/>
                <a:ext cx="8110537" cy="1898650"/>
              </a:xfrm>
            </p:spPr>
            <p:txBody>
              <a:bodyPr/>
              <a:lstStyle/>
              <a:p>
                <a:r>
                  <a:rPr lang="en-US" altLang="en-US" sz="2400" dirty="0"/>
                  <a:t>In an open tube instrument like the flute, the harmonics follow the following relationship:</a:t>
                </a:r>
              </a:p>
              <a:p>
                <a:pPr>
                  <a:buFont typeface="Wingdings" panose="05000000000000000000" pitchFamily="2" charset="2"/>
                  <a:buNone/>
                </a:pPr>
                <a:endParaRPr lang="en-US" altLang="en-US" sz="900" dirty="0"/>
              </a:p>
              <a:p>
                <a:pPr>
                  <a:buNone/>
                </a:pPr>
                <a:r>
                  <a:rPr lang="en-US" altLang="en-US" sz="2800" dirty="0"/>
                  <a:t>			</a:t>
                </a:r>
                <a14:m>
                  <m:oMath xmlns:m="http://schemas.openxmlformats.org/officeDocument/2006/math">
                    <m:r>
                      <a:rPr lang="en-US" altLang="en-US" sz="2400" i="1" dirty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altLang="en-US" sz="2400" i="1" baseline="-25000" dirty="0" err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en-US" sz="2400" i="1" dirty="0">
                        <a:latin typeface="Cambria Math" panose="02040503050406030204" pitchFamily="18" charset="0"/>
                      </a:rPr>
                      <m:t> = </m:t>
                    </m:r>
                    <m:r>
                      <a:rPr lang="en-US" altLang="en-US" sz="2400" i="1" dirty="0">
                        <a:latin typeface="Cambria Math" panose="02040503050406030204" pitchFamily="18" charset="0"/>
                      </a:rPr>
                      <m:t>𝑛</m:t>
                    </m:r>
                    <m:d>
                      <m:dPr>
                        <m:ctrlPr>
                          <a:rPr lang="en-US" altLang="en-US" sz="24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en-US" sz="2400" i="1" dirty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en-US" sz="2400" i="1" dirty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num>
                          <m:den>
                            <m:r>
                              <a:rPr lang="en-US" altLang="en-US" sz="24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altLang="en-US" sz="2400" i="1" dirty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den>
                        </m:f>
                      </m:e>
                    </m:d>
                    <m:r>
                      <a:rPr lang="en-US" altLang="en-US" sz="24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en-US" sz="2400" i="1" dirty="0">
                        <a:latin typeface="Cambria Math" panose="02040503050406030204" pitchFamily="18" charset="0"/>
                      </a:rPr>
                      <m:t>𝑓𝑜𝑟</m:t>
                    </m:r>
                    <m:r>
                      <a:rPr lang="en-US" altLang="en-US" sz="24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en-US" sz="2400" i="1" dirty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en-US" sz="2400" i="1" dirty="0">
                        <a:latin typeface="Cambria Math" panose="02040503050406030204" pitchFamily="18" charset="0"/>
                      </a:rPr>
                      <m:t> = 1, 2, 3, …</m:t>
                    </m:r>
                  </m:oMath>
                </a14:m>
                <a:endParaRPr lang="en-US" altLang="en-US" sz="2400" dirty="0"/>
              </a:p>
            </p:txBody>
          </p:sp>
        </mc:Choice>
        <mc:Fallback xmlns="">
          <p:sp>
            <p:nvSpPr>
              <p:cNvPr id="11981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912813" y="1905000"/>
                <a:ext cx="8110537" cy="1898650"/>
              </a:xfrm>
              <a:blipFill rotWithShape="0">
                <a:blip r:embed="rId2"/>
                <a:stretch>
                  <a:fillRect l="-526" t="-25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9897" name="AutoShape 89"/>
          <p:cNvSpPr>
            <a:spLocks noChangeArrowheads="1"/>
          </p:cNvSpPr>
          <p:nvPr/>
        </p:nvSpPr>
        <p:spPr bwMode="auto">
          <a:xfrm>
            <a:off x="2688431" y="2944619"/>
            <a:ext cx="4529138" cy="591683"/>
          </a:xfrm>
          <a:prstGeom prst="roundRect">
            <a:avLst>
              <a:gd name="adj" fmla="val 16667"/>
            </a:avLst>
          </a:prstGeom>
          <a:noFill/>
          <a:ln w="25400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19899" name="Group 91"/>
          <p:cNvGrpSpPr>
            <a:grpSpLocks/>
          </p:cNvGrpSpPr>
          <p:nvPr/>
        </p:nvGrpSpPr>
        <p:grpSpPr bwMode="auto">
          <a:xfrm>
            <a:off x="981075" y="3695700"/>
            <a:ext cx="7442200" cy="2424113"/>
            <a:chOff x="591" y="2648"/>
            <a:chExt cx="4688" cy="1527"/>
          </a:xfrm>
        </p:grpSpPr>
        <p:pic>
          <p:nvPicPr>
            <p:cNvPr id="119896" name="Picture 8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" y="2648"/>
              <a:ext cx="4674" cy="15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9898" name="Text Box 90"/>
            <p:cNvSpPr txBox="1">
              <a:spLocks noChangeArrowheads="1"/>
            </p:cNvSpPr>
            <p:nvPr/>
          </p:nvSpPr>
          <p:spPr bwMode="auto">
            <a:xfrm>
              <a:off x="4591" y="4040"/>
              <a:ext cx="688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/>
                <a:t>www.cnx.rice.edu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9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9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98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98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19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1" grpId="0" build="p"/>
      <p:bldP spid="11989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1538" y="177463"/>
            <a:ext cx="8162925" cy="1446550"/>
          </a:xfrm>
        </p:spPr>
        <p:txBody>
          <a:bodyPr/>
          <a:lstStyle/>
          <a:p>
            <a:r>
              <a:rPr lang="en-US" dirty="0"/>
              <a:t>Longitudinal Standing Waves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Tube Open at Both Ends: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38784" y="5120640"/>
            <a:ext cx="29306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</a:t>
            </a:r>
            <a:r>
              <a:rPr lang="en-US" sz="1600" baseline="30000" dirty="0"/>
              <a:t>st</a:t>
            </a:r>
            <a:r>
              <a:rPr lang="en-US" sz="1600" dirty="0"/>
              <a:t> Harmonic/Fundamental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46192" y="5114544"/>
            <a:ext cx="29111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</a:t>
            </a:r>
            <a:r>
              <a:rPr lang="en-US" sz="1600" baseline="30000" dirty="0"/>
              <a:t>nd</a:t>
            </a:r>
            <a:r>
              <a:rPr lang="en-US" sz="1600" dirty="0"/>
              <a:t> Harmonic/1</a:t>
            </a:r>
            <a:r>
              <a:rPr lang="en-US" sz="1600" baseline="30000" dirty="0"/>
              <a:t>st</a:t>
            </a:r>
            <a:r>
              <a:rPr lang="en-US" sz="1600" dirty="0"/>
              <a:t> Overtone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1984710" y="5706586"/>
                <a:ext cx="90377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000" i="1" dirty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4710" y="5706586"/>
                <a:ext cx="903773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6349896" y="5706586"/>
                <a:ext cx="90377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000" i="1" dirty="0" smtClean="0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9896" y="5706586"/>
                <a:ext cx="903773" cy="4001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Longitudinal Wave - 1st Harmonic-2">
            <a:hlinkClick r:id="" action="ppaction://media"/>
            <a:extLst>
              <a:ext uri="{FF2B5EF4-FFF2-40B4-BE49-F238E27FC236}">
                <a16:creationId xmlns:a16="http://schemas.microsoft.com/office/drawing/2014/main" id="{2628CEDC-028E-4989-A4AF-3A51721314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5957" y="2553843"/>
            <a:ext cx="3781280" cy="2488688"/>
          </a:xfrm>
          <a:prstGeom prst="rect">
            <a:avLst/>
          </a:prstGeom>
        </p:spPr>
      </p:pic>
      <p:pic>
        <p:nvPicPr>
          <p:cNvPr id="12" name="Longitudinal Wave - 2nd Harmonic - 2">
            <a:hlinkClick r:id="" action="ppaction://media"/>
            <a:extLst>
              <a:ext uri="{FF2B5EF4-FFF2-40B4-BE49-F238E27FC236}">
                <a16:creationId xmlns:a16="http://schemas.microsoft.com/office/drawing/2014/main" id="{1030BE54-1ED8-4A21-9186-277B503A150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11143" y="2553843"/>
            <a:ext cx="3781280" cy="248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605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3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302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178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282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4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60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5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8" grpId="0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312738"/>
            <a:ext cx="8162925" cy="1311275"/>
          </a:xfrm>
        </p:spPr>
        <p:txBody>
          <a:bodyPr/>
          <a:lstStyle/>
          <a:p>
            <a:r>
              <a:rPr lang="en-US" altLang="en-US" sz="4000"/>
              <a:t>Longitudinal Standing Waves –Tube Closed on One End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185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912813" y="1905000"/>
                <a:ext cx="8110537" cy="4953000"/>
              </a:xfrm>
            </p:spPr>
            <p:txBody>
              <a:bodyPr/>
              <a:lstStyle/>
              <a:p>
                <a:pPr>
                  <a:buFont typeface="Wingdings" panose="05000000000000000000" pitchFamily="2" charset="2"/>
                  <a:buNone/>
                </a:pPr>
                <a:r>
                  <a:rPr lang="en-US" altLang="en-US" sz="1200" dirty="0"/>
                  <a:t>			</a:t>
                </a:r>
              </a:p>
              <a:p>
                <a:r>
                  <a:rPr lang="en-US" altLang="en-US" sz="2400" dirty="0"/>
                  <a:t>In a closed tube instrument like the clarinet or oboe, the harmonics follow the following relationship:</a:t>
                </a:r>
                <a:endParaRPr lang="en-US" altLang="en-US" sz="800" dirty="0">
                  <a:sym typeface="Symbol" panose="05050102010706020507" pitchFamily="18" charset="2"/>
                </a:endParaRPr>
              </a:p>
              <a:p>
                <a:pPr>
                  <a:buFont typeface="Wingdings" panose="05000000000000000000" pitchFamily="2" charset="2"/>
                  <a:buNone/>
                </a:pPr>
                <a:r>
                  <a:rPr lang="en-US" altLang="en-US" sz="2800" i="1" dirty="0"/>
                  <a:t>			</a:t>
                </a:r>
                <a14:m>
                  <m:oMath xmlns:m="http://schemas.openxmlformats.org/officeDocument/2006/math">
                    <m:r>
                      <a:rPr lang="en-US" altLang="en-US" sz="2400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altLang="en-US" sz="2400" i="1" baseline="-25000" dirty="0" err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en-US" sz="2400" i="1" dirty="0">
                        <a:latin typeface="Cambria Math" panose="02040503050406030204" pitchFamily="18" charset="0"/>
                      </a:rPr>
                      <m:t> = </m:t>
                    </m:r>
                    <m:r>
                      <a:rPr lang="en-US" altLang="en-US" sz="2400" i="1" dirty="0">
                        <a:latin typeface="Cambria Math" panose="02040503050406030204" pitchFamily="18" charset="0"/>
                      </a:rPr>
                      <m:t>𝑛</m:t>
                    </m:r>
                    <m:d>
                      <m:dPr>
                        <m:ctrlPr>
                          <a:rPr lang="en-US" altLang="en-US" sz="24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en-US" sz="2400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en-US" sz="2400" b="0" i="1" dirty="0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num>
                          <m:den>
                            <m:r>
                              <a:rPr lang="en-US" altLang="en-US" sz="2400" b="0" i="1" dirty="0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  <m:r>
                              <a:rPr lang="en-US" altLang="en-US" sz="2400" b="0" i="1" dirty="0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den>
                        </m:f>
                      </m:e>
                    </m:d>
                    <m:r>
                      <a:rPr lang="en-US" altLang="en-US" sz="24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en-US" sz="2400" b="0" i="1" dirty="0" smtClean="0">
                        <a:latin typeface="Cambria Math" panose="02040503050406030204" pitchFamily="18" charset="0"/>
                      </a:rPr>
                      <m:t>𝑓𝑜𝑟</m:t>
                    </m:r>
                    <m:r>
                      <a:rPr lang="en-US" altLang="en-US" sz="24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en-US" sz="2400" i="1" dirty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en-US" sz="2400" i="1" dirty="0">
                        <a:latin typeface="Cambria Math" panose="02040503050406030204" pitchFamily="18" charset="0"/>
                      </a:rPr>
                      <m:t> = 1, 3, 5, …</m:t>
                    </m:r>
                  </m:oMath>
                </a14:m>
                <a:endParaRPr lang="en-US" altLang="en-US" sz="2400" dirty="0"/>
              </a:p>
              <a:p>
                <a:pPr>
                  <a:buFont typeface="Wingdings" panose="05000000000000000000" pitchFamily="2" charset="2"/>
                  <a:buNone/>
                </a:pPr>
                <a:endParaRPr lang="en-US" altLang="en-US" sz="2400" dirty="0">
                  <a:sym typeface="Symbol" panose="05050102010706020507" pitchFamily="18" charset="2"/>
                </a:endParaRPr>
              </a:p>
            </p:txBody>
          </p:sp>
        </mc:Choice>
        <mc:Fallback xmlns="">
          <p:sp>
            <p:nvSpPr>
              <p:cNvPr id="12185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912813" y="1905000"/>
                <a:ext cx="8110537" cy="4953000"/>
              </a:xfrm>
              <a:blipFill rotWithShape="0">
                <a:blip r:embed="rId2"/>
                <a:stretch>
                  <a:fillRect l="-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1966" name="AutoShape 110"/>
          <p:cNvSpPr>
            <a:spLocks noChangeArrowheads="1"/>
          </p:cNvSpPr>
          <p:nvPr/>
        </p:nvSpPr>
        <p:spPr bwMode="auto">
          <a:xfrm>
            <a:off x="2638425" y="3405673"/>
            <a:ext cx="4529138" cy="595215"/>
          </a:xfrm>
          <a:prstGeom prst="roundRect">
            <a:avLst>
              <a:gd name="adj" fmla="val 16667"/>
            </a:avLst>
          </a:prstGeom>
          <a:noFill/>
          <a:ln w="25400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21969" name="Group 113"/>
          <p:cNvGrpSpPr>
            <a:grpSpLocks/>
          </p:cNvGrpSpPr>
          <p:nvPr/>
        </p:nvGrpSpPr>
        <p:grpSpPr bwMode="auto">
          <a:xfrm>
            <a:off x="981075" y="4197350"/>
            <a:ext cx="7546975" cy="2459038"/>
            <a:chOff x="618" y="2644"/>
            <a:chExt cx="4754" cy="1549"/>
          </a:xfrm>
        </p:grpSpPr>
        <p:pic>
          <p:nvPicPr>
            <p:cNvPr id="121967" name="Picture 11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" y="2644"/>
              <a:ext cx="4754" cy="15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1968" name="Text Box 112"/>
            <p:cNvSpPr txBox="1">
              <a:spLocks noChangeArrowheads="1"/>
            </p:cNvSpPr>
            <p:nvPr/>
          </p:nvSpPr>
          <p:spPr bwMode="auto">
            <a:xfrm>
              <a:off x="4636" y="4058"/>
              <a:ext cx="688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/>
                <a:t>www.cnx.rice.edu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1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1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1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19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19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21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59" grpId="0" build="p"/>
      <p:bldP spid="12196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922338"/>
            <a:ext cx="8162925" cy="701675"/>
          </a:xfrm>
        </p:spPr>
        <p:txBody>
          <a:bodyPr/>
          <a:lstStyle/>
          <a:p>
            <a:r>
              <a:rPr lang="en-US" altLang="en-US" sz="4000"/>
              <a:t>The Nature of Sound</a:t>
            </a:r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/>
              <a:t>Sound Waves</a:t>
            </a:r>
          </a:p>
          <a:p>
            <a:pPr lvl="1"/>
            <a:r>
              <a:rPr lang="en-US" altLang="en-US"/>
              <a:t>Created by a vibrating object such as the string on a violin, your vocal chords or the diaphragm of a loudspeaker.</a:t>
            </a:r>
          </a:p>
          <a:p>
            <a:pPr lvl="1"/>
            <a:r>
              <a:rPr lang="en-US" altLang="en-US"/>
              <a:t>Sound waves can be transmitted through gases, liquids and solids.</a:t>
            </a:r>
          </a:p>
          <a:p>
            <a:pPr lvl="1"/>
            <a:r>
              <a:rPr lang="en-US" altLang="en-US"/>
              <a:t>If there is no medium, there is no sound.</a:t>
            </a:r>
          </a:p>
        </p:txBody>
      </p:sp>
      <p:pic>
        <p:nvPicPr>
          <p:cNvPr id="138245" name="Picture 5" descr="http://www.physicsclassroom.com/mmedia/waves/tfl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297" y="4017518"/>
            <a:ext cx="4462618" cy="2078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8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38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8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8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8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382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38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38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243" grpId="0" uiExpand="1" build="p" bldLvl="2" autoUpdateAnimBg="0" advAuto="100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1538" y="177463"/>
            <a:ext cx="8162925" cy="1446550"/>
          </a:xfrm>
        </p:spPr>
        <p:txBody>
          <a:bodyPr/>
          <a:lstStyle/>
          <a:p>
            <a:r>
              <a:rPr lang="en-US" dirty="0"/>
              <a:t>Longitudinal Standing Waves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Tube Closed at one end (like lab):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68093" y="5480304"/>
            <a:ext cx="29306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</a:t>
            </a:r>
            <a:r>
              <a:rPr lang="en-US" sz="1600" baseline="30000" dirty="0"/>
              <a:t>st</a:t>
            </a:r>
            <a:r>
              <a:rPr lang="en-US" sz="1600" dirty="0"/>
              <a:t> Harmonic/Fundamental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20005" y="5480304"/>
            <a:ext cx="29111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3</a:t>
            </a:r>
            <a:r>
              <a:rPr lang="en-US" sz="1600" baseline="30000" dirty="0"/>
              <a:t>rd</a:t>
            </a:r>
            <a:r>
              <a:rPr lang="en-US" sz="1600" dirty="0"/>
              <a:t> Harmonic/1</a:t>
            </a:r>
            <a:r>
              <a:rPr lang="en-US" sz="1600" baseline="30000" dirty="0"/>
              <a:t>st</a:t>
            </a:r>
            <a:r>
              <a:rPr lang="en-US" sz="1600" dirty="0"/>
              <a:t> Overtone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1980194" y="6096000"/>
                <a:ext cx="104535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400" i="1" dirty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0194" y="6096000"/>
                <a:ext cx="1045351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6385443" y="6095999"/>
                <a:ext cx="104535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5443" y="6095999"/>
                <a:ext cx="1045351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Longitudinal Wave - Closed Tube - 1st Harm">
            <a:hlinkClick r:id="" action="ppaction://media"/>
            <a:extLst>
              <a:ext uri="{FF2B5EF4-FFF2-40B4-BE49-F238E27FC236}">
                <a16:creationId xmlns:a16="http://schemas.microsoft.com/office/drawing/2014/main" id="{7A844C54-7B26-4099-B28C-650555FC62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7639" y="2595181"/>
            <a:ext cx="4230462" cy="2769912"/>
          </a:xfrm>
          <a:prstGeom prst="rect">
            <a:avLst/>
          </a:prstGeom>
        </p:spPr>
      </p:pic>
      <p:pic>
        <p:nvPicPr>
          <p:cNvPr id="12" name="Longitudinal Wave - Closed Tube - 2nd Harm">
            <a:hlinkClick r:id="" action="ppaction://media"/>
            <a:extLst>
              <a:ext uri="{FF2B5EF4-FFF2-40B4-BE49-F238E27FC236}">
                <a16:creationId xmlns:a16="http://schemas.microsoft.com/office/drawing/2014/main" id="{DEB4EBFF-A534-4C2F-951C-C1EC9948AF4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92888" y="2595181"/>
            <a:ext cx="4230462" cy="276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77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382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72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562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6122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3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8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59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8" grpId="0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862013"/>
            <a:ext cx="8162925" cy="762000"/>
          </a:xfrm>
        </p:spPr>
        <p:txBody>
          <a:bodyPr/>
          <a:lstStyle/>
          <a:p>
            <a:r>
              <a:rPr lang="en-US" altLang="en-US"/>
              <a:t>Key Ideas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33463" y="1803400"/>
            <a:ext cx="8110537" cy="5054600"/>
          </a:xfrm>
        </p:spPr>
        <p:txBody>
          <a:bodyPr/>
          <a:lstStyle/>
          <a:p>
            <a:r>
              <a:rPr lang="en-US" altLang="en-US" sz="2400"/>
              <a:t>Sound waves are generated by a vibrating object such as the string on a violin, your vocal chords or the diaphragm of a loudspeaker.</a:t>
            </a:r>
          </a:p>
          <a:p>
            <a:r>
              <a:rPr lang="en-US" altLang="en-US" sz="2400"/>
              <a:t>Sound waves can be transmitted through gases, liquids and solids.</a:t>
            </a:r>
          </a:p>
          <a:p>
            <a:r>
              <a:rPr lang="en-US" altLang="en-US" sz="2400"/>
              <a:t>If there is no medium, there is no sound.</a:t>
            </a:r>
          </a:p>
          <a:p>
            <a:r>
              <a:rPr lang="en-US" altLang="en-US" sz="2400"/>
              <a:t>Sound is generated by the cyclical collisions of atoms and molecules.</a:t>
            </a:r>
          </a:p>
          <a:p>
            <a:r>
              <a:rPr lang="en-US" altLang="en-US" sz="2400"/>
              <a:t>Condensation and rarefaction denote portions of the wave that are of slightly higher and lower pressure, respectively.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7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862013"/>
            <a:ext cx="8162925" cy="762000"/>
          </a:xfrm>
        </p:spPr>
        <p:txBody>
          <a:bodyPr/>
          <a:lstStyle/>
          <a:p>
            <a:r>
              <a:rPr lang="en-US" altLang="en-US"/>
              <a:t>Key Ideas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1905000"/>
            <a:ext cx="8110537" cy="46704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/>
              <a:t>Sound waves travel at different speeds in different mediums.</a:t>
            </a:r>
          </a:p>
          <a:p>
            <a:pPr lvl="1">
              <a:lnSpc>
                <a:spcPct val="90000"/>
              </a:lnSpc>
            </a:pPr>
            <a:r>
              <a:rPr lang="en-US" altLang="en-US" sz="2000"/>
              <a:t>They speed up when going from air to a liquid to a solid.</a:t>
            </a:r>
          </a:p>
          <a:p>
            <a:pPr>
              <a:lnSpc>
                <a:spcPct val="90000"/>
              </a:lnSpc>
            </a:pPr>
            <a:r>
              <a:rPr lang="en-US" altLang="en-US" sz="2400"/>
              <a:t>Pure tone is sound of a single frequency.</a:t>
            </a:r>
          </a:p>
          <a:p>
            <a:pPr>
              <a:lnSpc>
                <a:spcPct val="90000"/>
              </a:lnSpc>
            </a:pPr>
            <a:r>
              <a:rPr lang="en-US" altLang="en-US" sz="2400"/>
              <a:t>Pitch and loudness are characteristics of sound that represent its frequency and amplitude, respectively.</a:t>
            </a:r>
          </a:p>
          <a:p>
            <a:pPr>
              <a:lnSpc>
                <a:spcPct val="90000"/>
              </a:lnSpc>
            </a:pPr>
            <a:r>
              <a:rPr lang="en-US" altLang="en-US" sz="2400"/>
              <a:t>When two sound waves overlap slightly due to mildly different frequencies, they generate a beat.</a:t>
            </a:r>
          </a:p>
          <a:p>
            <a:pPr>
              <a:lnSpc>
                <a:spcPct val="90000"/>
              </a:lnSpc>
            </a:pPr>
            <a:r>
              <a:rPr lang="en-US" altLang="en-US" sz="2400"/>
              <a:t>Harmonics occur at multiples of the natural frequency.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0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10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10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105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105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1105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5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922338"/>
            <a:ext cx="8162925" cy="701675"/>
          </a:xfrm>
        </p:spPr>
        <p:txBody>
          <a:bodyPr/>
          <a:lstStyle/>
          <a:p>
            <a:r>
              <a:rPr lang="en-US" altLang="en-US" sz="4000"/>
              <a:t>How is Sound Transmitted?</a:t>
            </a:r>
          </a:p>
        </p:txBody>
      </p:sp>
      <p:sp>
        <p:nvSpPr>
          <p:cNvPr id="7680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12813" y="1905000"/>
            <a:ext cx="7001101" cy="4191000"/>
          </a:xfrm>
        </p:spPr>
        <p:txBody>
          <a:bodyPr/>
          <a:lstStyle/>
          <a:p>
            <a:r>
              <a:rPr lang="en-US" altLang="en-US" sz="2400" dirty="0"/>
              <a:t>Sound is created by the cyclical collisions of atoms and molecules such that it is transmitted through the bulk matter.</a:t>
            </a:r>
          </a:p>
        </p:txBody>
      </p:sp>
      <p:pic>
        <p:nvPicPr>
          <p:cNvPr id="76820" name="Picture 20" descr="animation showing particle motion for a longitudinal pressure wav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086" y="3130159"/>
            <a:ext cx="6420531" cy="214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Lesson: Modeling Mechanical Waves | Slide F">
            <a:extLst>
              <a:ext uri="{FF2B5EF4-FFF2-40B4-BE49-F238E27FC236}">
                <a16:creationId xmlns:a16="http://schemas.microsoft.com/office/drawing/2014/main" id="{8B7FD4A2-8964-446D-9D1A-AE57C7F809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946" y="3130159"/>
            <a:ext cx="6650178" cy="2216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68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6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7" grpId="0" build="p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922338"/>
            <a:ext cx="8162925" cy="701675"/>
          </a:xfrm>
        </p:spPr>
        <p:txBody>
          <a:bodyPr/>
          <a:lstStyle/>
          <a:p>
            <a:r>
              <a:rPr lang="en-US" altLang="en-US" sz="4000" dirty="0"/>
              <a:t>Sound Wave Characteristics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33463" y="1812204"/>
            <a:ext cx="8110537" cy="500423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200" b="1" dirty="0">
                <a:solidFill>
                  <a:srgbClr val="990033"/>
                </a:solidFill>
              </a:rPr>
              <a:t>Condensation or Compression:</a:t>
            </a:r>
            <a:r>
              <a:rPr lang="en-US" altLang="en-US" sz="2200" dirty="0"/>
              <a:t> Region of the wave where air pressure is slightly higher. </a:t>
            </a:r>
          </a:p>
          <a:p>
            <a:pPr>
              <a:lnSpc>
                <a:spcPct val="90000"/>
              </a:lnSpc>
            </a:pPr>
            <a:r>
              <a:rPr lang="en-US" altLang="en-US" sz="2200" b="1" dirty="0">
                <a:solidFill>
                  <a:srgbClr val="990033"/>
                </a:solidFill>
              </a:rPr>
              <a:t>Rarefaction:</a:t>
            </a:r>
            <a:r>
              <a:rPr lang="en-US" altLang="en-US" sz="2200" dirty="0"/>
              <a:t> Region of the air wave where the pressure is slightly lower.</a:t>
            </a:r>
          </a:p>
          <a:p>
            <a:pPr>
              <a:lnSpc>
                <a:spcPct val="90000"/>
              </a:lnSpc>
            </a:pPr>
            <a:r>
              <a:rPr lang="en-US" altLang="en-US" sz="2200" b="1" dirty="0">
                <a:solidFill>
                  <a:schemeClr val="folHlink"/>
                </a:solidFill>
                <a:hlinkClick r:id="rId7"/>
              </a:rPr>
              <a:t>Pure Tone</a:t>
            </a:r>
            <a:r>
              <a:rPr lang="en-US" altLang="en-US" sz="2200" b="1" dirty="0">
                <a:solidFill>
                  <a:schemeClr val="folHlink"/>
                </a:solidFill>
              </a:rPr>
              <a:t>:</a:t>
            </a:r>
            <a:r>
              <a:rPr lang="en-US" altLang="en-US" sz="2200" dirty="0"/>
              <a:t> A sound wave with a single frequency.</a:t>
            </a:r>
          </a:p>
          <a:p>
            <a:pPr>
              <a:lnSpc>
                <a:spcPct val="90000"/>
              </a:lnSpc>
            </a:pPr>
            <a:r>
              <a:rPr lang="en-US" altLang="en-US" sz="2200" b="1" dirty="0">
                <a:solidFill>
                  <a:schemeClr val="folHlink"/>
                </a:solidFill>
                <a:hlinkClick r:id="rId7"/>
              </a:rPr>
              <a:t>Pitch</a:t>
            </a:r>
            <a:r>
              <a:rPr lang="en-US" altLang="en-US" sz="2200" b="1" dirty="0">
                <a:solidFill>
                  <a:schemeClr val="folHlink"/>
                </a:solidFill>
              </a:rPr>
              <a:t>:</a:t>
            </a:r>
            <a:r>
              <a:rPr lang="en-US" altLang="en-US" sz="2200" dirty="0"/>
              <a:t> An objective property of sound associated with frequency. 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/>
              <a:t>High frequency = high pitch.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/>
              <a:t>Low frequency = low pitch.</a:t>
            </a:r>
          </a:p>
          <a:p>
            <a:pPr>
              <a:lnSpc>
                <a:spcPct val="90000"/>
              </a:lnSpc>
            </a:pPr>
            <a:r>
              <a:rPr lang="en-US" altLang="en-US" sz="2200" b="1" dirty="0">
                <a:solidFill>
                  <a:schemeClr val="folHlink"/>
                </a:solidFill>
              </a:rPr>
              <a:t>Loudness or Volume:</a:t>
            </a:r>
            <a:r>
              <a:rPr lang="en-US" altLang="en-US" sz="2200" dirty="0"/>
              <a:t> The attribute of sound that is associated with the amplitude of the wave </a:t>
            </a:r>
            <a:r>
              <a:rPr lang="en-US" altLang="en-US" sz="2200" b="1" dirty="0">
                <a:solidFill>
                  <a:srgbClr val="0033CC"/>
                </a:solidFill>
              </a:rPr>
              <a:t>(Energy)</a:t>
            </a:r>
            <a:r>
              <a:rPr lang="en-US" altLang="en-US" sz="2200" dirty="0"/>
              <a:t>.</a:t>
            </a:r>
          </a:p>
          <a:p>
            <a:pPr>
              <a:lnSpc>
                <a:spcPct val="90000"/>
              </a:lnSpc>
            </a:pPr>
            <a:r>
              <a:rPr lang="en-US" altLang="en-US" sz="2200" b="1" dirty="0">
                <a:solidFill>
                  <a:schemeClr val="folHlink"/>
                </a:solidFill>
                <a:hlinkClick r:id="rId8"/>
              </a:rPr>
              <a:t>Beats</a:t>
            </a:r>
            <a:r>
              <a:rPr lang="en-US" altLang="en-US" sz="2200" b="1" dirty="0">
                <a:solidFill>
                  <a:schemeClr val="folHlink"/>
                </a:solidFill>
              </a:rPr>
              <a:t>:</a:t>
            </a:r>
            <a:r>
              <a:rPr lang="en-US" altLang="en-US" sz="2200" dirty="0"/>
              <a:t> When two sound waves overlap with a slightly different frequency. </a:t>
            </a:r>
          </a:p>
          <a:p>
            <a:pPr lvl="1">
              <a:lnSpc>
                <a:spcPct val="90000"/>
              </a:lnSpc>
            </a:pPr>
            <a:r>
              <a:rPr lang="en-US" altLang="en-US" sz="1800" dirty="0">
                <a:hlinkClick r:id="rId9" action="ppaction://hlinkfile"/>
              </a:rPr>
              <a:t>1 Hz beat frequency</a:t>
            </a:r>
            <a:endParaRPr lang="en-US" altLang="en-US" sz="1800" dirty="0"/>
          </a:p>
          <a:p>
            <a:pPr lvl="1">
              <a:lnSpc>
                <a:spcPct val="90000"/>
              </a:lnSpc>
            </a:pPr>
            <a:r>
              <a:rPr lang="en-US" altLang="en-US" sz="1800" dirty="0">
                <a:hlinkClick r:id="rId10" action="ppaction://hlinkfile"/>
              </a:rPr>
              <a:t>2 Hz beat frequency</a:t>
            </a:r>
            <a:endParaRPr lang="en-US" altLang="en-US" sz="1800" dirty="0"/>
          </a:p>
        </p:txBody>
      </p: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3076420" y="3168712"/>
            <a:ext cx="3753159" cy="3553556"/>
            <a:chOff x="3103" y="1196"/>
            <a:chExt cx="2447" cy="2512"/>
          </a:xfrm>
        </p:grpSpPr>
        <p:sp>
          <p:nvSpPr>
            <p:cNvPr id="7" name="Rectangle 14"/>
            <p:cNvSpPr>
              <a:spLocks noChangeArrowheads="1"/>
            </p:cNvSpPr>
            <p:nvPr/>
          </p:nvSpPr>
          <p:spPr bwMode="auto">
            <a:xfrm>
              <a:off x="5274" y="2315"/>
              <a:ext cx="273" cy="121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Rectangle 15"/>
            <p:cNvSpPr>
              <a:spLocks noChangeArrowheads="1"/>
            </p:cNvSpPr>
            <p:nvPr/>
          </p:nvSpPr>
          <p:spPr bwMode="auto">
            <a:xfrm>
              <a:off x="3105" y="2323"/>
              <a:ext cx="96" cy="120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" name="Group 17"/>
            <p:cNvGrpSpPr>
              <a:grpSpLocks/>
            </p:cNvGrpSpPr>
            <p:nvPr/>
          </p:nvGrpSpPr>
          <p:grpSpPr bwMode="auto">
            <a:xfrm>
              <a:off x="3103" y="1196"/>
              <a:ext cx="2447" cy="2512"/>
              <a:chOff x="3103" y="1196"/>
              <a:chExt cx="2447" cy="2512"/>
            </a:xfrm>
          </p:grpSpPr>
          <p:pic>
            <p:nvPicPr>
              <p:cNvPr id="10" name="Picture 12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97" y="2337"/>
                <a:ext cx="2099" cy="12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1" name="Picture 13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03" y="1196"/>
                <a:ext cx="2447" cy="1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2" name="Text Box 16"/>
              <p:cNvSpPr txBox="1">
                <a:spLocks noChangeArrowheads="1"/>
              </p:cNvSpPr>
              <p:nvPr/>
            </p:nvSpPr>
            <p:spPr bwMode="auto">
              <a:xfrm>
                <a:off x="4522" y="3573"/>
                <a:ext cx="993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/>
                  <a:t>www.library.thinkquest.org</a:t>
                </a:r>
              </a:p>
            </p:txBody>
          </p:sp>
        </p:grpSp>
      </p:grpSp>
      <p:pic>
        <p:nvPicPr>
          <p:cNvPr id="3" name="1 Hz Beat Frequency - 257-256">
            <a:hlinkClick r:id="" action="ppaction://media"/>
            <a:extLst>
              <a:ext uri="{FF2B5EF4-FFF2-40B4-BE49-F238E27FC236}">
                <a16:creationId xmlns:a16="http://schemas.microsoft.com/office/drawing/2014/main" id="{37182F6C-0E6D-401C-98CF-73E2805873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59883" y="6294293"/>
            <a:ext cx="271463" cy="271463"/>
          </a:xfrm>
          <a:prstGeom prst="rect">
            <a:avLst/>
          </a:prstGeom>
        </p:spPr>
      </p:pic>
      <p:pic>
        <p:nvPicPr>
          <p:cNvPr id="4" name="2 Hz Beat Frequency - 258-256">
            <a:hlinkClick r:id="" action="ppaction://media"/>
            <a:extLst>
              <a:ext uri="{FF2B5EF4-FFF2-40B4-BE49-F238E27FC236}">
                <a16:creationId xmlns:a16="http://schemas.microsoft.com/office/drawing/2014/main" id="{A38E4C1C-BBAC-4F06-B85C-784540779C0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93220" y="6586537"/>
            <a:ext cx="271463" cy="2714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419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419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419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18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17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41987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922338"/>
            <a:ext cx="8162925" cy="701675"/>
          </a:xfrm>
        </p:spPr>
        <p:txBody>
          <a:bodyPr/>
          <a:lstStyle/>
          <a:p>
            <a:r>
              <a:rPr lang="en-US" altLang="en-US" sz="4000"/>
              <a:t>Speed of Sound</a:t>
            </a:r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1905000"/>
            <a:ext cx="8110537" cy="4756150"/>
          </a:xfrm>
        </p:spPr>
        <p:txBody>
          <a:bodyPr/>
          <a:lstStyle/>
          <a:p>
            <a:r>
              <a:rPr lang="en-US" altLang="en-US" sz="2000" dirty="0"/>
              <a:t>Speed of sound depends on the medium through which it travels.</a:t>
            </a:r>
          </a:p>
          <a:p>
            <a:endParaRPr lang="en-US" altLang="en-US" sz="2000" dirty="0"/>
          </a:p>
          <a:p>
            <a:endParaRPr lang="en-US" altLang="en-US" sz="2000" dirty="0"/>
          </a:p>
          <a:p>
            <a:endParaRPr lang="en-US" altLang="en-US" sz="2000" dirty="0"/>
          </a:p>
          <a:p>
            <a:endParaRPr lang="en-US" altLang="en-US" sz="2000" dirty="0"/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000" dirty="0"/>
              <a:t>				      </a:t>
            </a:r>
            <a:endParaRPr lang="en-US" altLang="en-US" sz="2000" dirty="0">
              <a:sym typeface="Symbol" panose="05050102010706020507" pitchFamily="18" charset="2"/>
            </a:endParaRPr>
          </a:p>
          <a:p>
            <a:pPr>
              <a:buFont typeface="Wingdings" panose="05000000000000000000" pitchFamily="2" charset="2"/>
              <a:buNone/>
            </a:pPr>
            <a:endParaRPr lang="en-US" altLang="en-US" sz="2000" dirty="0">
              <a:sym typeface="Symbol" panose="05050102010706020507" pitchFamily="18" charset="2"/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000" dirty="0"/>
              <a:t>			Where: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000" dirty="0"/>
              <a:t>			     </a:t>
            </a:r>
            <a:r>
              <a:rPr lang="en-US" altLang="en-US" sz="20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k</a:t>
            </a:r>
            <a:r>
              <a:rPr lang="en-US" altLang="en-US" sz="2000" dirty="0"/>
              <a:t> = </a:t>
            </a:r>
            <a:r>
              <a:rPr lang="en-US" altLang="en-US" sz="2000" dirty="0" err="1"/>
              <a:t>Boltzman’s</a:t>
            </a:r>
            <a:r>
              <a:rPr lang="en-US" altLang="en-US" sz="2000" dirty="0"/>
              <a:t> constant (1.38 x 10</a:t>
            </a:r>
            <a:r>
              <a:rPr lang="en-US" altLang="en-US" sz="2000" baseline="30000" dirty="0"/>
              <a:t>-23</a:t>
            </a:r>
            <a:r>
              <a:rPr lang="en-US" altLang="en-US" sz="2000" dirty="0"/>
              <a:t> J/K)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000" dirty="0"/>
              <a:t>			     </a:t>
            </a:r>
            <a:r>
              <a:rPr lang="en-US" altLang="en-US" sz="2000" i="1" dirty="0">
                <a:latin typeface="Cambria Math" panose="02040503050406030204" pitchFamily="18" charset="0"/>
                <a:ea typeface="Cambria Math" panose="02040503050406030204" pitchFamily="18" charset="0"/>
                <a:sym typeface="Symbol" panose="05050102010706020507" pitchFamily="18" charset="2"/>
              </a:rPr>
              <a:t></a:t>
            </a:r>
            <a:r>
              <a:rPr lang="en-US" altLang="en-US" sz="2000" dirty="0"/>
              <a:t> = </a:t>
            </a:r>
            <a:r>
              <a:rPr lang="en-US" altLang="en-US" sz="2000" dirty="0" err="1"/>
              <a:t>C</a:t>
            </a:r>
            <a:r>
              <a:rPr lang="en-US" altLang="en-US" sz="2000" baseline="-25000" dirty="0" err="1"/>
              <a:t>p</a:t>
            </a:r>
            <a:r>
              <a:rPr lang="en-US" altLang="en-US" sz="2000" dirty="0"/>
              <a:t>/</a:t>
            </a:r>
            <a:r>
              <a:rPr lang="en-US" altLang="en-US" sz="2000" dirty="0" err="1"/>
              <a:t>C</a:t>
            </a:r>
            <a:r>
              <a:rPr lang="en-US" altLang="en-US" sz="2000" baseline="-25000" dirty="0" err="1"/>
              <a:t>v</a:t>
            </a:r>
            <a:r>
              <a:rPr lang="en-US" altLang="en-US" sz="2000" dirty="0"/>
              <a:t> (~5/3 for ideal monotonic gases)</a:t>
            </a:r>
            <a:endParaRPr lang="en-US" altLang="en-US" sz="2000" baseline="-25000" dirty="0"/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000" baseline="-25000" dirty="0"/>
              <a:t>			       </a:t>
            </a:r>
            <a:r>
              <a:rPr lang="en-US" altLang="en-US" sz="20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T</a:t>
            </a:r>
            <a:r>
              <a:rPr lang="en-US" altLang="en-US" sz="2000" dirty="0"/>
              <a:t> = Temperature (K)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000" dirty="0"/>
              <a:t>			     </a:t>
            </a:r>
            <a:r>
              <a:rPr lang="en-US" altLang="en-US" sz="20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m</a:t>
            </a:r>
            <a:r>
              <a:rPr lang="en-US" altLang="en-US" sz="2000" dirty="0"/>
              <a:t> = Average mass of air (~28.9 </a:t>
            </a:r>
            <a:r>
              <a:rPr lang="en-US" altLang="en-US" sz="2000" dirty="0" err="1"/>
              <a:t>amu</a:t>
            </a:r>
            <a:r>
              <a:rPr lang="en-US" altLang="en-US" sz="2000" dirty="0"/>
              <a:t>)</a:t>
            </a:r>
          </a:p>
          <a:p>
            <a:endParaRPr lang="en-US" altLang="en-US" sz="700" dirty="0"/>
          </a:p>
        </p:txBody>
      </p:sp>
      <p:graphicFrame>
        <p:nvGraphicFramePr>
          <p:cNvPr id="137311" name="Group 95"/>
          <p:cNvGraphicFramePr>
            <a:graphicFrameLocks noGrp="1"/>
          </p:cNvGraphicFramePr>
          <p:nvPr/>
        </p:nvGraphicFramePr>
        <p:xfrm>
          <a:off x="1131888" y="2835275"/>
          <a:ext cx="7038975" cy="927100"/>
        </p:xfrm>
        <a:graphic>
          <a:graphicData uri="http://schemas.openxmlformats.org/drawingml/2006/table">
            <a:tbl>
              <a:tblPr/>
              <a:tblGrid>
                <a:gridCol w="1749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37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62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637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35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Air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Water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Steel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Speed (m/s)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343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1482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5960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37312" name="AutoShape 96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71538" y="5443538"/>
            <a:ext cx="1042987" cy="1042987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791225" y="3896498"/>
                <a:ext cx="2004716" cy="876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𝑟𝑚𝑠</m:t>
                        </m:r>
                      </m:sub>
                    </m:sSub>
                  </m:oMath>
                </a14:m>
                <a:r>
                  <a:rPr lang="en-US" sz="2800" dirty="0"/>
                  <a:t> 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𝑘𝑇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den>
                        </m:f>
                      </m:e>
                    </m:rad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1225" y="3896498"/>
                <a:ext cx="2004716" cy="876843"/>
              </a:xfrm>
              <a:prstGeom prst="rect">
                <a:avLst/>
              </a:prstGeom>
              <a:blipFill rotWithShape="0">
                <a:blip r:embed="rId3"/>
                <a:stretch>
                  <a:fillRect b="-1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7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7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37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withGroup">
                            <p:stCondLst>
                              <p:cond delay="2500"/>
                            </p:stCondLst>
                            <p:childTnLst>
                              <p:par>
                                <p:cTn id="2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37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withGroup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37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withGroup">
                            <p:stCondLst>
                              <p:cond delay="3500"/>
                            </p:stCondLst>
                            <p:childTnLst>
                              <p:par>
                                <p:cTn id="3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372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withGroup">
                            <p:stCondLst>
                              <p:cond delay="4000"/>
                            </p:stCondLst>
                            <p:childTnLst>
                              <p:par>
                                <p:cTn id="3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372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219" grpId="0" uiExpand="1" build="p" autoUpdateAnimBg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Speed of Sound – An Alternative View</a:t>
            </a:r>
          </a:p>
        </p:txBody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33463" y="1890713"/>
            <a:ext cx="8110537" cy="437991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 dirty="0"/>
              <a:t>The speed of sound in other mediums may also be represented by a mathematical relationship that includes the density (</a:t>
            </a:r>
            <a:r>
              <a:rPr lang="el-GR" altLang="en-US" sz="2400" dirty="0">
                <a:latin typeface="MS UI Gothic" pitchFamily="34" charset="-128"/>
                <a:ea typeface="MS UI Gothic" pitchFamily="34" charset="-128"/>
                <a:sym typeface="MT Symbol" panose="04000400000000000000" pitchFamily="82" charset="2"/>
              </a:rPr>
              <a:t>ρ</a:t>
            </a:r>
            <a:r>
              <a:rPr lang="en-US" altLang="en-US" sz="2400" dirty="0">
                <a:sym typeface="MT Symbol" panose="04000400000000000000" pitchFamily="82" charset="2"/>
              </a:rPr>
              <a:t>) and the bulk modulus (B)</a:t>
            </a:r>
          </a:p>
          <a:p>
            <a:pPr>
              <a:lnSpc>
                <a:spcPct val="90000"/>
              </a:lnSpc>
            </a:pPr>
            <a:endParaRPr lang="en-US" altLang="en-US" sz="2400" dirty="0">
              <a:sym typeface="MT Symbol" panose="04000400000000000000" pitchFamily="82" charset="2"/>
            </a:endParaRPr>
          </a:p>
          <a:p>
            <a:pPr>
              <a:lnSpc>
                <a:spcPct val="90000"/>
              </a:lnSpc>
            </a:pPr>
            <a:endParaRPr lang="en-US" altLang="en-US" sz="2400" dirty="0">
              <a:sym typeface="MT Symbol" panose="04000400000000000000" pitchFamily="82" charset="2"/>
            </a:endParaRPr>
          </a:p>
          <a:p>
            <a:pPr>
              <a:lnSpc>
                <a:spcPct val="90000"/>
              </a:lnSpc>
            </a:pPr>
            <a:endParaRPr lang="en-US" altLang="en-US" sz="2400" dirty="0">
              <a:sym typeface="MT Symbol" panose="04000400000000000000" pitchFamily="82" charset="2"/>
            </a:endParaRPr>
          </a:p>
          <a:p>
            <a:pPr>
              <a:lnSpc>
                <a:spcPct val="90000"/>
              </a:lnSpc>
            </a:pPr>
            <a:r>
              <a:rPr lang="en-US" altLang="en-US" sz="2400" dirty="0">
                <a:sym typeface="MT Symbol" panose="04000400000000000000" pitchFamily="82" charset="2"/>
              </a:rPr>
              <a:t>Gases have a lower bulk modulus than liquids and liquids have a lower bulk modulus than solids.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/>
              <a:t>Hence, as the bulk modulus increases, the velocity increases.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5355401" y="3349966"/>
                <a:ext cx="2496581" cy="7924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Where: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num>
                      <m:den>
                        <m:f>
                          <m:fPr>
                            <m:type m:val="skw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den>
                        </m:f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5401" y="3349966"/>
                <a:ext cx="2496581" cy="792461"/>
              </a:xfrm>
              <a:prstGeom prst="rect">
                <a:avLst/>
              </a:prstGeom>
              <a:blipFill rotWithShape="0">
                <a:blip r:embed="rId2"/>
                <a:stretch>
                  <a:fillRect l="-26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 Box 12">
                <a:extLst>
                  <a:ext uri="{FF2B5EF4-FFF2-40B4-BE49-F238E27FC236}">
                    <a16:creationId xmlns:a16="http://schemas.microsoft.com/office/drawing/2014/main" id="{69DC9B8C-663E-493D-8DD9-E72FDE889AB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24827" y="3269962"/>
                <a:ext cx="1382493" cy="1183529"/>
              </a:xfrm>
              <a:prstGeom prst="rect">
                <a:avLst/>
              </a:prstGeom>
              <a:solidFill>
                <a:srgbClr val="FFFFCC"/>
              </a:solidFill>
              <a:ln>
                <a:solidFill>
                  <a:srgbClr val="002060"/>
                </a:solidFill>
              </a:ln>
              <a:effectLst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altLang="en-US" sz="2400" i="1" dirty="0" smtClean="0">
                          <a:latin typeface="Cambria Math" panose="02040503050406030204" pitchFamily="18" charset="0"/>
                        </a:rPr>
                        <m:t> =</m:t>
                      </m:r>
                      <m:rad>
                        <m:radPr>
                          <m:degHide m:val="on"/>
                          <m:ctrlPr>
                            <a:rPr lang="en-US" alt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en-US" sz="2400" i="1" dirty="0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en-US" sz="2400" b="0" i="1" dirty="0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num>
                            <m:den>
                              <m:r>
                                <a:rPr lang="en-US" altLang="en-US" sz="240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altLang="en-US" sz="2400" dirty="0"/>
              </a:p>
            </p:txBody>
          </p:sp>
        </mc:Choice>
        <mc:Fallback xmlns="">
          <p:sp>
            <p:nvSpPr>
              <p:cNvPr id="17" name="Text Box 12">
                <a:extLst>
                  <a:ext uri="{FF2B5EF4-FFF2-40B4-BE49-F238E27FC236}">
                    <a16:creationId xmlns:a16="http://schemas.microsoft.com/office/drawing/2014/main" id="{69DC9B8C-663E-493D-8DD9-E72FDE889A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24827" y="3269962"/>
                <a:ext cx="1382493" cy="118352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rgbClr val="002060"/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8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8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58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723" grpId="0" uiExpand="1" build="p"/>
      <p:bldP spid="2" grpId="0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alt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The Doppler Effect</a:t>
            </a:r>
          </a:p>
        </p:txBody>
      </p:sp>
      <p:pic>
        <p:nvPicPr>
          <p:cNvPr id="2" name="IMG_4324">
            <a:hlinkClick r:id="" action="ppaction://media"/>
            <a:extLst>
              <a:ext uri="{FF2B5EF4-FFF2-40B4-BE49-F238E27FC236}">
                <a16:creationId xmlns:a16="http://schemas.microsoft.com/office/drawing/2014/main" id="{FFC0D50D-A8DF-4479-8C81-62391D5D24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6044" y="1675227"/>
            <a:ext cx="7811910" cy="4394199"/>
          </a:xfrm>
          <a:prstGeom prst="rect">
            <a:avLst/>
          </a:prstGeom>
        </p:spPr>
      </p:pic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97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9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9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5974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79161" y="639193"/>
            <a:ext cx="2678858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Doppler Effect</a:t>
            </a:r>
          </a:p>
        </p:txBody>
      </p:sp>
      <p:sp>
        <p:nvSpPr>
          <p:cNvPr id="137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458" y="4409267"/>
            <a:ext cx="2441321" cy="18288"/>
          </a:xfrm>
          <a:custGeom>
            <a:avLst/>
            <a:gdLst>
              <a:gd name="connsiteX0" fmla="*/ 0 w 2441321"/>
              <a:gd name="connsiteY0" fmla="*/ 0 h 18288"/>
              <a:gd name="connsiteX1" fmla="*/ 585917 w 2441321"/>
              <a:gd name="connsiteY1" fmla="*/ 0 h 18288"/>
              <a:gd name="connsiteX2" fmla="*/ 1196247 w 2441321"/>
              <a:gd name="connsiteY2" fmla="*/ 0 h 18288"/>
              <a:gd name="connsiteX3" fmla="*/ 1806578 w 2441321"/>
              <a:gd name="connsiteY3" fmla="*/ 0 h 18288"/>
              <a:gd name="connsiteX4" fmla="*/ 2441321 w 2441321"/>
              <a:gd name="connsiteY4" fmla="*/ 0 h 18288"/>
              <a:gd name="connsiteX5" fmla="*/ 2441321 w 2441321"/>
              <a:gd name="connsiteY5" fmla="*/ 18288 h 18288"/>
              <a:gd name="connsiteX6" fmla="*/ 1830991 w 2441321"/>
              <a:gd name="connsiteY6" fmla="*/ 18288 h 18288"/>
              <a:gd name="connsiteX7" fmla="*/ 1269487 w 2441321"/>
              <a:gd name="connsiteY7" fmla="*/ 18288 h 18288"/>
              <a:gd name="connsiteX8" fmla="*/ 707983 w 2441321"/>
              <a:gd name="connsiteY8" fmla="*/ 18288 h 18288"/>
              <a:gd name="connsiteX9" fmla="*/ 0 w 2441321"/>
              <a:gd name="connsiteY9" fmla="*/ 18288 h 18288"/>
              <a:gd name="connsiteX10" fmla="*/ 0 w 2441321"/>
              <a:gd name="connsiteY10" fmla="*/ 0 h 18288"/>
              <a:gd name="connsiteX0" fmla="*/ 0 w 2441321"/>
              <a:gd name="connsiteY0" fmla="*/ 0 h 18288"/>
              <a:gd name="connsiteX1" fmla="*/ 585917 w 2441321"/>
              <a:gd name="connsiteY1" fmla="*/ 0 h 18288"/>
              <a:gd name="connsiteX2" fmla="*/ 1123008 w 2441321"/>
              <a:gd name="connsiteY2" fmla="*/ 0 h 18288"/>
              <a:gd name="connsiteX3" fmla="*/ 1782164 w 2441321"/>
              <a:gd name="connsiteY3" fmla="*/ 0 h 18288"/>
              <a:gd name="connsiteX4" fmla="*/ 2441321 w 2441321"/>
              <a:gd name="connsiteY4" fmla="*/ 0 h 18288"/>
              <a:gd name="connsiteX5" fmla="*/ 2441321 w 2441321"/>
              <a:gd name="connsiteY5" fmla="*/ 18288 h 18288"/>
              <a:gd name="connsiteX6" fmla="*/ 1879817 w 2441321"/>
              <a:gd name="connsiteY6" fmla="*/ 18288 h 18288"/>
              <a:gd name="connsiteX7" fmla="*/ 1318313 w 2441321"/>
              <a:gd name="connsiteY7" fmla="*/ 18288 h 18288"/>
              <a:gd name="connsiteX8" fmla="*/ 659157 w 2441321"/>
              <a:gd name="connsiteY8" fmla="*/ 18288 h 18288"/>
              <a:gd name="connsiteX9" fmla="*/ 0 w 2441321"/>
              <a:gd name="connsiteY9" fmla="*/ 18288 h 18288"/>
              <a:gd name="connsiteX10" fmla="*/ 0 w 2441321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41321" h="18288" fill="none" extrusionOk="0">
                <a:moveTo>
                  <a:pt x="0" y="0"/>
                </a:moveTo>
                <a:cubicBezTo>
                  <a:pt x="280302" y="-6619"/>
                  <a:pt x="363201" y="4913"/>
                  <a:pt x="585917" y="0"/>
                </a:cubicBezTo>
                <a:cubicBezTo>
                  <a:pt x="832357" y="-10107"/>
                  <a:pt x="996738" y="-34312"/>
                  <a:pt x="1196247" y="0"/>
                </a:cubicBezTo>
                <a:cubicBezTo>
                  <a:pt x="1357180" y="16623"/>
                  <a:pt x="1575042" y="-11041"/>
                  <a:pt x="1806578" y="0"/>
                </a:cubicBezTo>
                <a:cubicBezTo>
                  <a:pt x="2016334" y="246"/>
                  <a:pt x="2239353" y="-8732"/>
                  <a:pt x="2441321" y="0"/>
                </a:cubicBezTo>
                <a:cubicBezTo>
                  <a:pt x="2441188" y="8366"/>
                  <a:pt x="2440365" y="10017"/>
                  <a:pt x="2441321" y="18288"/>
                </a:cubicBezTo>
                <a:cubicBezTo>
                  <a:pt x="2159375" y="49009"/>
                  <a:pt x="2054495" y="45666"/>
                  <a:pt x="1830991" y="18288"/>
                </a:cubicBezTo>
                <a:cubicBezTo>
                  <a:pt x="1615846" y="7509"/>
                  <a:pt x="1521674" y="-5422"/>
                  <a:pt x="1269487" y="18288"/>
                </a:cubicBezTo>
                <a:cubicBezTo>
                  <a:pt x="1019660" y="53960"/>
                  <a:pt x="886911" y="42351"/>
                  <a:pt x="707983" y="18288"/>
                </a:cubicBezTo>
                <a:cubicBezTo>
                  <a:pt x="523434" y="27321"/>
                  <a:pt x="307885" y="34316"/>
                  <a:pt x="0" y="18288"/>
                </a:cubicBezTo>
                <a:cubicBezTo>
                  <a:pt x="-595" y="11182"/>
                  <a:pt x="-5" y="6307"/>
                  <a:pt x="0" y="0"/>
                </a:cubicBezTo>
                <a:close/>
              </a:path>
              <a:path w="2441321" h="18288" stroke="0" extrusionOk="0">
                <a:moveTo>
                  <a:pt x="0" y="0"/>
                </a:moveTo>
                <a:cubicBezTo>
                  <a:pt x="212126" y="-10265"/>
                  <a:pt x="442910" y="-11728"/>
                  <a:pt x="585917" y="0"/>
                </a:cubicBezTo>
                <a:cubicBezTo>
                  <a:pt x="724579" y="21751"/>
                  <a:pt x="879365" y="-33198"/>
                  <a:pt x="1123008" y="0"/>
                </a:cubicBezTo>
                <a:cubicBezTo>
                  <a:pt x="1377247" y="11220"/>
                  <a:pt x="1597861" y="-34280"/>
                  <a:pt x="1782164" y="0"/>
                </a:cubicBezTo>
                <a:cubicBezTo>
                  <a:pt x="1975975" y="-3055"/>
                  <a:pt x="2116392" y="-15531"/>
                  <a:pt x="2441321" y="0"/>
                </a:cubicBezTo>
                <a:cubicBezTo>
                  <a:pt x="2441666" y="6144"/>
                  <a:pt x="2441358" y="10525"/>
                  <a:pt x="2441321" y="18288"/>
                </a:cubicBezTo>
                <a:cubicBezTo>
                  <a:pt x="2180658" y="18322"/>
                  <a:pt x="2084222" y="5934"/>
                  <a:pt x="1879817" y="18288"/>
                </a:cubicBezTo>
                <a:cubicBezTo>
                  <a:pt x="1668182" y="16222"/>
                  <a:pt x="1551159" y="-6477"/>
                  <a:pt x="1318313" y="18288"/>
                </a:cubicBezTo>
                <a:cubicBezTo>
                  <a:pt x="1059871" y="56395"/>
                  <a:pt x="901959" y="23831"/>
                  <a:pt x="659157" y="18288"/>
                </a:cubicBezTo>
                <a:cubicBezTo>
                  <a:pt x="444692" y="28483"/>
                  <a:pt x="245032" y="39882"/>
                  <a:pt x="0" y="18288"/>
                </a:cubicBezTo>
                <a:cubicBezTo>
                  <a:pt x="-11" y="10485"/>
                  <a:pt x="-221" y="3288"/>
                  <a:pt x="0" y="0"/>
                </a:cubicBezTo>
                <a:close/>
              </a:path>
              <a:path w="2441321" h="18288" fill="none" stroke="0" extrusionOk="0">
                <a:moveTo>
                  <a:pt x="0" y="0"/>
                </a:moveTo>
                <a:cubicBezTo>
                  <a:pt x="265389" y="-22361"/>
                  <a:pt x="344845" y="-65"/>
                  <a:pt x="585917" y="0"/>
                </a:cubicBezTo>
                <a:cubicBezTo>
                  <a:pt x="858472" y="13102"/>
                  <a:pt x="949265" y="-8078"/>
                  <a:pt x="1196247" y="0"/>
                </a:cubicBezTo>
                <a:cubicBezTo>
                  <a:pt x="1379248" y="30707"/>
                  <a:pt x="1585336" y="24963"/>
                  <a:pt x="1806578" y="0"/>
                </a:cubicBezTo>
                <a:cubicBezTo>
                  <a:pt x="1986731" y="-19207"/>
                  <a:pt x="2264933" y="16601"/>
                  <a:pt x="2441321" y="0"/>
                </a:cubicBezTo>
                <a:cubicBezTo>
                  <a:pt x="2441440" y="8687"/>
                  <a:pt x="2440452" y="9944"/>
                  <a:pt x="2441321" y="18288"/>
                </a:cubicBezTo>
                <a:cubicBezTo>
                  <a:pt x="2149099" y="27348"/>
                  <a:pt x="2027305" y="56470"/>
                  <a:pt x="1830991" y="18288"/>
                </a:cubicBezTo>
                <a:cubicBezTo>
                  <a:pt x="1614571" y="-18764"/>
                  <a:pt x="1500998" y="10727"/>
                  <a:pt x="1269487" y="18288"/>
                </a:cubicBezTo>
                <a:cubicBezTo>
                  <a:pt x="1042399" y="37834"/>
                  <a:pt x="927922" y="45822"/>
                  <a:pt x="707983" y="18288"/>
                </a:cubicBezTo>
                <a:cubicBezTo>
                  <a:pt x="502575" y="-5380"/>
                  <a:pt x="350393" y="34499"/>
                  <a:pt x="0" y="18288"/>
                </a:cubicBezTo>
                <a:cubicBezTo>
                  <a:pt x="-394" y="12154"/>
                  <a:pt x="907" y="668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441321"/>
                      <a:gd name="connsiteY0" fmla="*/ 0 h 18288"/>
                      <a:gd name="connsiteX1" fmla="*/ 585917 w 2441321"/>
                      <a:gd name="connsiteY1" fmla="*/ 0 h 18288"/>
                      <a:gd name="connsiteX2" fmla="*/ 1196247 w 2441321"/>
                      <a:gd name="connsiteY2" fmla="*/ 0 h 18288"/>
                      <a:gd name="connsiteX3" fmla="*/ 1806578 w 2441321"/>
                      <a:gd name="connsiteY3" fmla="*/ 0 h 18288"/>
                      <a:gd name="connsiteX4" fmla="*/ 2441321 w 2441321"/>
                      <a:gd name="connsiteY4" fmla="*/ 0 h 18288"/>
                      <a:gd name="connsiteX5" fmla="*/ 2441321 w 2441321"/>
                      <a:gd name="connsiteY5" fmla="*/ 18288 h 18288"/>
                      <a:gd name="connsiteX6" fmla="*/ 1830991 w 2441321"/>
                      <a:gd name="connsiteY6" fmla="*/ 18288 h 18288"/>
                      <a:gd name="connsiteX7" fmla="*/ 1269487 w 2441321"/>
                      <a:gd name="connsiteY7" fmla="*/ 18288 h 18288"/>
                      <a:gd name="connsiteX8" fmla="*/ 707983 w 2441321"/>
                      <a:gd name="connsiteY8" fmla="*/ 18288 h 18288"/>
                      <a:gd name="connsiteX9" fmla="*/ 0 w 2441321"/>
                      <a:gd name="connsiteY9" fmla="*/ 18288 h 18288"/>
                      <a:gd name="connsiteX10" fmla="*/ 0 w 2441321"/>
                      <a:gd name="connsiteY10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441321" h="18288" fill="none" extrusionOk="0">
                        <a:moveTo>
                          <a:pt x="0" y="0"/>
                        </a:moveTo>
                        <a:cubicBezTo>
                          <a:pt x="273217" y="-17533"/>
                          <a:pt x="355785" y="-4171"/>
                          <a:pt x="585917" y="0"/>
                        </a:cubicBezTo>
                        <a:cubicBezTo>
                          <a:pt x="816049" y="4171"/>
                          <a:pt x="991446" y="-9419"/>
                          <a:pt x="1196247" y="0"/>
                        </a:cubicBezTo>
                        <a:cubicBezTo>
                          <a:pt x="1401048" y="9419"/>
                          <a:pt x="1589984" y="-731"/>
                          <a:pt x="1806578" y="0"/>
                        </a:cubicBezTo>
                        <a:cubicBezTo>
                          <a:pt x="2023172" y="731"/>
                          <a:pt x="2247754" y="8393"/>
                          <a:pt x="2441321" y="0"/>
                        </a:cubicBezTo>
                        <a:cubicBezTo>
                          <a:pt x="2441167" y="8655"/>
                          <a:pt x="2440437" y="9975"/>
                          <a:pt x="2441321" y="18288"/>
                        </a:cubicBezTo>
                        <a:cubicBezTo>
                          <a:pt x="2169723" y="30506"/>
                          <a:pt x="2045712" y="39140"/>
                          <a:pt x="1830991" y="18288"/>
                        </a:cubicBezTo>
                        <a:cubicBezTo>
                          <a:pt x="1616270" y="-2564"/>
                          <a:pt x="1505876" y="3949"/>
                          <a:pt x="1269487" y="18288"/>
                        </a:cubicBezTo>
                        <a:cubicBezTo>
                          <a:pt x="1033098" y="32627"/>
                          <a:pt x="908661" y="41191"/>
                          <a:pt x="707983" y="18288"/>
                        </a:cubicBezTo>
                        <a:cubicBezTo>
                          <a:pt x="507305" y="-4615"/>
                          <a:pt x="333592" y="20759"/>
                          <a:pt x="0" y="18288"/>
                        </a:cubicBezTo>
                        <a:cubicBezTo>
                          <a:pt x="-688" y="11716"/>
                          <a:pt x="875" y="6357"/>
                          <a:pt x="0" y="0"/>
                        </a:cubicBezTo>
                        <a:close/>
                      </a:path>
                      <a:path w="2441321" h="18288" stroke="0" extrusionOk="0">
                        <a:moveTo>
                          <a:pt x="0" y="0"/>
                        </a:moveTo>
                        <a:cubicBezTo>
                          <a:pt x="207071" y="-14617"/>
                          <a:pt x="444194" y="-15606"/>
                          <a:pt x="585917" y="0"/>
                        </a:cubicBezTo>
                        <a:cubicBezTo>
                          <a:pt x="727640" y="15606"/>
                          <a:pt x="904326" y="-79"/>
                          <a:pt x="1123008" y="0"/>
                        </a:cubicBezTo>
                        <a:cubicBezTo>
                          <a:pt x="1341690" y="79"/>
                          <a:pt x="1600014" y="10401"/>
                          <a:pt x="1782164" y="0"/>
                        </a:cubicBezTo>
                        <a:cubicBezTo>
                          <a:pt x="1964314" y="-10401"/>
                          <a:pt x="2143537" y="-21488"/>
                          <a:pt x="2441321" y="0"/>
                        </a:cubicBezTo>
                        <a:cubicBezTo>
                          <a:pt x="2441735" y="5928"/>
                          <a:pt x="2441551" y="11133"/>
                          <a:pt x="2441321" y="18288"/>
                        </a:cubicBezTo>
                        <a:cubicBezTo>
                          <a:pt x="2166745" y="28773"/>
                          <a:pt x="2078726" y="15476"/>
                          <a:pt x="1879817" y="18288"/>
                        </a:cubicBezTo>
                        <a:cubicBezTo>
                          <a:pt x="1680908" y="21100"/>
                          <a:pt x="1548770" y="-4127"/>
                          <a:pt x="1318313" y="18288"/>
                        </a:cubicBezTo>
                        <a:cubicBezTo>
                          <a:pt x="1087856" y="40703"/>
                          <a:pt x="894613" y="3927"/>
                          <a:pt x="659157" y="18288"/>
                        </a:cubicBezTo>
                        <a:cubicBezTo>
                          <a:pt x="423701" y="32649"/>
                          <a:pt x="246611" y="33975"/>
                          <a:pt x="0" y="18288"/>
                        </a:cubicBezTo>
                        <a:cubicBezTo>
                          <a:pt x="-348" y="10388"/>
                          <a:pt x="-12" y="396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Doppler Effect - Shockwave">
            <a:hlinkClick r:id="" action="ppaction://media"/>
            <a:extLst>
              <a:ext uri="{FF2B5EF4-FFF2-40B4-BE49-F238E27FC236}">
                <a16:creationId xmlns:a16="http://schemas.microsoft.com/office/drawing/2014/main" id="{C4FC46E7-FFAA-46E1-9057-7F20442782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31656" y="322614"/>
            <a:ext cx="6112343" cy="605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469345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871538" y="862013"/>
            <a:ext cx="8162925" cy="762000"/>
          </a:xfrm>
        </p:spPr>
        <p:txBody>
          <a:bodyPr/>
          <a:lstStyle/>
          <a:p>
            <a:r>
              <a:rPr lang="en-US" altLang="en-US"/>
              <a:t>Doppler Shift</a:t>
            </a:r>
          </a:p>
        </p:txBody>
      </p:sp>
      <p:sp>
        <p:nvSpPr>
          <p:cNvPr id="156675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23926" y="1840345"/>
            <a:ext cx="8110537" cy="4191000"/>
          </a:xfrm>
        </p:spPr>
        <p:txBody>
          <a:bodyPr/>
          <a:lstStyle/>
          <a:p>
            <a:r>
              <a:rPr lang="en-US" altLang="en-US" dirty="0"/>
              <a:t>The change in sound frequency due to the relative motion of either the source or the detector.</a:t>
            </a:r>
          </a:p>
        </p:txBody>
      </p:sp>
      <p:grpSp>
        <p:nvGrpSpPr>
          <p:cNvPr id="156683" name="Group 1035"/>
          <p:cNvGrpSpPr>
            <a:grpSpLocks/>
          </p:cNvGrpSpPr>
          <p:nvPr/>
        </p:nvGrpSpPr>
        <p:grpSpPr bwMode="auto">
          <a:xfrm>
            <a:off x="941387" y="4583834"/>
            <a:ext cx="7278687" cy="703263"/>
            <a:chOff x="587" y="2998"/>
            <a:chExt cx="4585" cy="443"/>
          </a:xfrm>
        </p:grpSpPr>
        <p:sp>
          <p:nvSpPr>
            <p:cNvPr id="156677" name="Text Box 1029"/>
            <p:cNvSpPr txBox="1">
              <a:spLocks noChangeArrowheads="1"/>
            </p:cNvSpPr>
            <p:nvPr/>
          </p:nvSpPr>
          <p:spPr bwMode="auto">
            <a:xfrm>
              <a:off x="4038" y="2999"/>
              <a:ext cx="1134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sz="2000"/>
                <a:t>High Pitched Sound</a:t>
              </a:r>
            </a:p>
          </p:txBody>
        </p:sp>
        <p:sp>
          <p:nvSpPr>
            <p:cNvPr id="156678" name="Text Box 1030"/>
            <p:cNvSpPr txBox="1">
              <a:spLocks noChangeArrowheads="1"/>
            </p:cNvSpPr>
            <p:nvPr/>
          </p:nvSpPr>
          <p:spPr bwMode="auto">
            <a:xfrm>
              <a:off x="587" y="2998"/>
              <a:ext cx="1134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sz="2000" dirty="0"/>
                <a:t>Low Pitched Sound</a:t>
              </a:r>
            </a:p>
          </p:txBody>
        </p:sp>
      </p:grpSp>
      <p:grpSp>
        <p:nvGrpSpPr>
          <p:cNvPr id="156680" name="Group 1032"/>
          <p:cNvGrpSpPr>
            <a:grpSpLocks/>
          </p:cNvGrpSpPr>
          <p:nvPr/>
        </p:nvGrpSpPr>
        <p:grpSpPr bwMode="auto">
          <a:xfrm>
            <a:off x="2782599" y="3429000"/>
            <a:ext cx="3470275" cy="2965450"/>
            <a:chOff x="1747" y="2270"/>
            <a:chExt cx="2186" cy="1868"/>
          </a:xfrm>
        </p:grpSpPr>
        <p:pic>
          <p:nvPicPr>
            <p:cNvPr id="156676" name="Picture 102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7" y="2270"/>
              <a:ext cx="2186" cy="17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6679" name="Text Box 1031"/>
            <p:cNvSpPr txBox="1">
              <a:spLocks noChangeArrowheads="1"/>
            </p:cNvSpPr>
            <p:nvPr/>
          </p:nvSpPr>
          <p:spPr bwMode="auto">
            <a:xfrm>
              <a:off x="2913" y="4003"/>
              <a:ext cx="1010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/>
                <a:t>www.physicsclassroom.com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D7D700D-4D07-404A-8132-FE696105FFFE}"/>
              </a:ext>
            </a:extLst>
          </p:cNvPr>
          <p:cNvSpPr txBox="1"/>
          <p:nvPr/>
        </p:nvSpPr>
        <p:spPr>
          <a:xfrm>
            <a:off x="158048" y="6287294"/>
            <a:ext cx="8876415" cy="584775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Note: Even though the vehicle is in motion, the speed of sound is the same for all observers.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6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56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7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66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66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675" grpId="0" build="p" autoUpdateAnimBg="0" advAuto="1000"/>
      <p:bldP spid="2" grpId="0" animBg="1"/>
    </p:bldLst>
  </p:timing>
</p:sld>
</file>

<file path=ppt/theme/theme1.xml><?xml version="1.0" encoding="utf-8"?>
<a:theme xmlns:a="http://schemas.openxmlformats.org/drawingml/2006/main" name="Bold Stripes">
  <a:themeElements>
    <a:clrScheme name="Bold Stripes 2">
      <a:dk1>
        <a:srgbClr val="000000"/>
      </a:dk1>
      <a:lt1>
        <a:srgbClr val="EAEAEA"/>
      </a:lt1>
      <a:dk2>
        <a:srgbClr val="003366"/>
      </a:dk2>
      <a:lt2>
        <a:srgbClr val="EAEAEA"/>
      </a:lt2>
      <a:accent1>
        <a:srgbClr val="FFFFFF"/>
      </a:accent1>
      <a:accent2>
        <a:srgbClr val="DDDDDD"/>
      </a:accent2>
      <a:accent3>
        <a:srgbClr val="F3F3F3"/>
      </a:accent3>
      <a:accent4>
        <a:srgbClr val="000000"/>
      </a:accent4>
      <a:accent5>
        <a:srgbClr val="FFFFFF"/>
      </a:accent5>
      <a:accent6>
        <a:srgbClr val="C8C8C8"/>
      </a:accent6>
      <a:hlink>
        <a:srgbClr val="336699"/>
      </a:hlink>
      <a:folHlink>
        <a:srgbClr val="9A0000"/>
      </a:folHlink>
    </a:clrScheme>
    <a:fontScheme name="Bold Stripe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</a:defRPr>
        </a:defPPr>
      </a:lstStyle>
    </a:lnDef>
  </a:objectDefaults>
  <a:extraClrSchemeLst>
    <a:extraClrScheme>
      <a:clrScheme name="Bold Stripes 1">
        <a:dk1>
          <a:srgbClr val="356677"/>
        </a:dk1>
        <a:lt1>
          <a:srgbClr val="FFFFFF"/>
        </a:lt1>
        <a:dk2>
          <a:srgbClr val="3E798E"/>
        </a:dk2>
        <a:lt2>
          <a:srgbClr val="FFFFCC"/>
        </a:lt2>
        <a:accent1>
          <a:srgbClr val="7FA0B1"/>
        </a:accent1>
        <a:accent2>
          <a:srgbClr val="3A7184"/>
        </a:accent2>
        <a:accent3>
          <a:srgbClr val="AFBEC6"/>
        </a:accent3>
        <a:accent4>
          <a:srgbClr val="DADADA"/>
        </a:accent4>
        <a:accent5>
          <a:srgbClr val="C0CDD5"/>
        </a:accent5>
        <a:accent6>
          <a:srgbClr val="346677"/>
        </a:accent6>
        <a:hlink>
          <a:srgbClr val="FFBF0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Stripes 2">
        <a:dk1>
          <a:srgbClr val="000000"/>
        </a:dk1>
        <a:lt1>
          <a:srgbClr val="EAEAEA"/>
        </a:lt1>
        <a:dk2>
          <a:srgbClr val="003366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336699"/>
        </a:hlink>
        <a:folHlink>
          <a:srgbClr val="9A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3">
        <a:dk1>
          <a:srgbClr val="000000"/>
        </a:dk1>
        <a:lt1>
          <a:srgbClr val="EAEAEA"/>
        </a:lt1>
        <a:dk2>
          <a:srgbClr val="000000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77777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4">
        <a:dk1>
          <a:srgbClr val="492417"/>
        </a:dk1>
        <a:lt1>
          <a:srgbClr val="D4D5C3"/>
        </a:lt1>
        <a:dk2>
          <a:srgbClr val="6E4900"/>
        </a:dk2>
        <a:lt2>
          <a:srgbClr val="B9BA9C"/>
        </a:lt2>
        <a:accent1>
          <a:srgbClr val="DBD8CF"/>
        </a:accent1>
        <a:accent2>
          <a:srgbClr val="C7C8B0"/>
        </a:accent2>
        <a:accent3>
          <a:srgbClr val="E6E7DE"/>
        </a:accent3>
        <a:accent4>
          <a:srgbClr val="3D1D12"/>
        </a:accent4>
        <a:accent5>
          <a:srgbClr val="EAE9E4"/>
        </a:accent5>
        <a:accent6>
          <a:srgbClr val="B4B59F"/>
        </a:accent6>
        <a:hlink>
          <a:srgbClr val="CC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Designs\Bold Stripes.pot</Template>
  <TotalTime>24149</TotalTime>
  <Words>1377</Words>
  <Application>Microsoft Office PowerPoint</Application>
  <PresentationFormat>On-screen Show (4:3)</PresentationFormat>
  <Paragraphs>154</Paragraphs>
  <Slides>22</Slides>
  <Notes>5</Notes>
  <HiddenSlides>0</HiddenSlides>
  <MMClips>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MS UI Gothic</vt:lpstr>
      <vt:lpstr>Arial</vt:lpstr>
      <vt:lpstr>Cambria Math</vt:lpstr>
      <vt:lpstr>Times New Roman</vt:lpstr>
      <vt:lpstr>Verdana</vt:lpstr>
      <vt:lpstr>Wingdings</vt:lpstr>
      <vt:lpstr>Bold Stripes</vt:lpstr>
      <vt:lpstr>Sound Waves</vt:lpstr>
      <vt:lpstr>The Nature of Sound</vt:lpstr>
      <vt:lpstr>How is Sound Transmitted?</vt:lpstr>
      <vt:lpstr>Sound Wave Characteristics</vt:lpstr>
      <vt:lpstr>Speed of Sound</vt:lpstr>
      <vt:lpstr>Speed of Sound – An Alternative View</vt:lpstr>
      <vt:lpstr>The Doppler Effect</vt:lpstr>
      <vt:lpstr>The Doppler Effect</vt:lpstr>
      <vt:lpstr>Doppler Shift</vt:lpstr>
      <vt:lpstr>Doppler Shift</vt:lpstr>
      <vt:lpstr>What You Already Know</vt:lpstr>
      <vt:lpstr>Standing Waves in Musical Instruments</vt:lpstr>
      <vt:lpstr>Standing Wave Characteristics</vt:lpstr>
      <vt:lpstr>Harmonics and Overtones of Standing Waves on a String</vt:lpstr>
      <vt:lpstr>Standing Wave Characteristics on a String (cont.)</vt:lpstr>
      <vt:lpstr>Longitudinal Standing Waves (Columns of Air)</vt:lpstr>
      <vt:lpstr>Longitudinal Standing Waves – Open Tube</vt:lpstr>
      <vt:lpstr>Longitudinal Standing Waves</vt:lpstr>
      <vt:lpstr>Longitudinal Standing Waves –Tube Closed on One End</vt:lpstr>
      <vt:lpstr>Longitudinal Standing Waves</vt:lpstr>
      <vt:lpstr>Key Ideas</vt:lpstr>
      <vt:lpstr>Key Ideas</vt:lpstr>
    </vt:vector>
  </TitlesOfParts>
  <Company>TEXACO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Electric Potential</dc:title>
  <dc:creator>Charlie</dc:creator>
  <cp:lastModifiedBy>Charlie Ropes</cp:lastModifiedBy>
  <cp:revision>236</cp:revision>
  <dcterms:created xsi:type="dcterms:W3CDTF">2005-02-07T22:48:55Z</dcterms:created>
  <dcterms:modified xsi:type="dcterms:W3CDTF">2021-05-21T04:57:11Z</dcterms:modified>
</cp:coreProperties>
</file>